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2"/>
    <p:sldMasterId id="2147483817" r:id="rId3"/>
  </p:sldMasterIdLst>
  <p:notesMasterIdLst>
    <p:notesMasterId r:id="rId70"/>
  </p:notesMasterIdLst>
  <p:handoutMasterIdLst>
    <p:handoutMasterId r:id="rId71"/>
  </p:handoutMasterIdLst>
  <p:sldIdLst>
    <p:sldId id="256" r:id="rId4"/>
    <p:sldId id="262" r:id="rId5"/>
    <p:sldId id="257"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 id="327" r:id="rId47"/>
    <p:sldId id="328" r:id="rId48"/>
    <p:sldId id="329" r:id="rId49"/>
    <p:sldId id="330" r:id="rId50"/>
    <p:sldId id="331" r:id="rId51"/>
    <p:sldId id="332" r:id="rId52"/>
    <p:sldId id="333" r:id="rId53"/>
    <p:sldId id="334" r:id="rId54"/>
    <p:sldId id="335" r:id="rId55"/>
    <p:sldId id="336" r:id="rId56"/>
    <p:sldId id="337" r:id="rId57"/>
    <p:sldId id="338" r:id="rId58"/>
    <p:sldId id="339" r:id="rId59"/>
    <p:sldId id="340" r:id="rId60"/>
    <p:sldId id="341" r:id="rId61"/>
    <p:sldId id="342" r:id="rId62"/>
    <p:sldId id="343" r:id="rId63"/>
    <p:sldId id="344" r:id="rId64"/>
    <p:sldId id="345" r:id="rId65"/>
    <p:sldId id="346" r:id="rId66"/>
    <p:sldId id="347" r:id="rId67"/>
    <p:sldId id="348" r:id="rId68"/>
    <p:sldId id="349"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69" autoAdjust="0"/>
    <p:restoredTop sz="94721" autoAdjust="0"/>
  </p:normalViewPr>
  <p:slideViewPr>
    <p:cSldViewPr snapToGrid="0" showGuides="1">
      <p:cViewPr>
        <p:scale>
          <a:sx n="41" d="100"/>
          <a:sy n="41" d="100"/>
        </p:scale>
        <p:origin x="-960" y="-846"/>
      </p:cViewPr>
      <p:guideLst>
        <p:guide orient="horz" pos="2160"/>
        <p:guide pos="3840"/>
      </p:guideLst>
    </p:cSldViewPr>
  </p:slideViewPr>
  <p:notesTextViewPr>
    <p:cViewPr>
      <p:scale>
        <a:sx n="1" d="1"/>
        <a:sy n="1" d="1"/>
      </p:scale>
      <p:origin x="0" y="0"/>
    </p:cViewPr>
  </p:notesTextViewPr>
  <p:sorterViewPr>
    <p:cViewPr>
      <p:scale>
        <a:sx n="49" d="100"/>
        <a:sy n="49" d="100"/>
      </p:scale>
      <p:origin x="0" y="7056"/>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 Type="http://schemas.openxmlformats.org/officeDocument/2006/relationships/slide" Target="slides/slide4.xml"/><Relationship Id="rId71"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presProps" Target="presProps.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1/9/2015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1/9/2015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73228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58891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26749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4" y="357393"/>
            <a:ext cx="2099259"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4"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4"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4"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4"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4"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9"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2" y="357393"/>
            <a:ext cx="2099259"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2"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2"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2"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2"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2"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9"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40" y="357393"/>
            <a:ext cx="2099259"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40"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40"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40"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40"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40"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118368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8947747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A1BD9D6C-B21A-4AFF-BD71-9CA00C1F4281}" type="slidenum">
              <a:rPr lang="en-US" smtClean="0"/>
              <a:t>‹#›</a:t>
            </a:fld>
            <a:endParaRPr lang="en-US"/>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31A184-F35B-4AFC-AC27-402630BF31EA}" type="datetimeFigureOut">
              <a:rPr lang="en-US" smtClean="0"/>
              <a:t>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31A184-F35B-4AFC-AC27-402630BF31EA}" type="datetimeFigureOut">
              <a:rPr lang="en-US" smtClean="0"/>
              <a:t>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2884874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529665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044569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264236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234550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824326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1/9/2015</a:t>
            </a:fld>
            <a:endParaRPr lang="en-US"/>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97170939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 id="2147483731" r:id="rId28"/>
    <p:sldLayoutId id="2147483732" r:id="rId2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3F31A184-F35B-4AFC-AC27-402630BF31EA}" type="datetimeFigureOut">
              <a:rPr lang="en-US" smtClean="0"/>
              <a:t>1/9/2015</a:t>
            </a:fld>
            <a:endParaRPr lang="en-US"/>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A1BD9D6C-B21A-4AFF-BD71-9CA00C1F428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7.xml"/><Relationship Id="rId18" Type="http://schemas.openxmlformats.org/officeDocument/2006/relationships/slide" Target="slide38.xml"/><Relationship Id="rId26" Type="http://schemas.openxmlformats.org/officeDocument/2006/relationships/slide" Target="slide55.xml"/><Relationship Id="rId3" Type="http://schemas.openxmlformats.org/officeDocument/2006/relationships/slide" Target="slide5.xml"/><Relationship Id="rId21" Type="http://schemas.openxmlformats.org/officeDocument/2006/relationships/slide" Target="slide44.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5" Type="http://schemas.openxmlformats.org/officeDocument/2006/relationships/slide" Target="slide53.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42.xml"/><Relationship Id="rId1" Type="http://schemas.openxmlformats.org/officeDocument/2006/relationships/slideLayout" Target="../slideLayouts/slideLayout12.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51.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49.xml"/><Relationship Id="rId10" Type="http://schemas.openxmlformats.org/officeDocument/2006/relationships/slide" Target="slide20.xml"/><Relationship Id="rId19" Type="http://schemas.openxmlformats.org/officeDocument/2006/relationships/slide" Target="slide40.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9.xml"/><Relationship Id="rId22" Type="http://schemas.openxmlformats.org/officeDocument/2006/relationships/slide" Target="slide4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Active_transport" TargetMode="External"/><Relationship Id="rId2" Type="http://schemas.openxmlformats.org/officeDocument/2006/relationships/hyperlink" Target="http://en.wikipedia.org/wiki/Facilitated_diffusion" TargetMode="External"/><Relationship Id="rId1" Type="http://schemas.openxmlformats.org/officeDocument/2006/relationships/slideLayout" Target="../slideLayouts/slideLayout14.xml"/><Relationship Id="rId4" Type="http://schemas.openxmlformats.org/officeDocument/2006/relationships/hyperlink" Target="http://www.sumanasinc.com/webcontent/animations/content/carrier_proteins.htmlhttp:/www.sumanasinc.com/webcontent/animations/content/carrier_protein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2.xml"/></Relationships>
</file>

<file path=ppt/slides/_rels/slide6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6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sz="3200" b="1" dirty="0" smtClean="0"/>
              <a:t>Passive Transport</a:t>
            </a:r>
            <a:endParaRPr lang="en-US" sz="3200" b="1" dirty="0"/>
          </a:p>
        </p:txBody>
      </p:sp>
      <p:sp>
        <p:nvSpPr>
          <p:cNvPr id="128" name="Text Placeholder 127"/>
          <p:cNvSpPr>
            <a:spLocks noGrp="1"/>
          </p:cNvSpPr>
          <p:nvPr>
            <p:ph type="body" sz="quarter" idx="18"/>
          </p:nvPr>
        </p:nvSpPr>
        <p:spPr/>
        <p:txBody>
          <a:bodyPr/>
          <a:lstStyle/>
          <a:p>
            <a:r>
              <a:rPr lang="en-US" sz="3200" b="1" dirty="0" smtClean="0">
                <a:hlinkClick r:id="rId2" action="ppaction://hlinksldjump"/>
              </a:rPr>
              <a:t>10</a:t>
            </a:r>
            <a:endParaRPr lang="en-US" sz="3200" b="1" dirty="0"/>
          </a:p>
        </p:txBody>
      </p:sp>
      <p:sp>
        <p:nvSpPr>
          <p:cNvPr id="133" name="Text Placeholder 132"/>
          <p:cNvSpPr>
            <a:spLocks noGrp="1"/>
          </p:cNvSpPr>
          <p:nvPr>
            <p:ph type="body" sz="quarter" idx="23"/>
          </p:nvPr>
        </p:nvSpPr>
        <p:spPr/>
        <p:txBody>
          <a:bodyPr/>
          <a:lstStyle/>
          <a:p>
            <a:r>
              <a:rPr lang="en-US" sz="3200" b="1" dirty="0" smtClean="0">
                <a:hlinkClick r:id="rId3" action="ppaction://hlinksldjump"/>
              </a:rPr>
              <a:t>20</a:t>
            </a:r>
            <a:endParaRPr lang="en-US" sz="3200" b="1" dirty="0"/>
          </a:p>
        </p:txBody>
      </p:sp>
      <p:sp>
        <p:nvSpPr>
          <p:cNvPr id="138" name="Text Placeholder 137"/>
          <p:cNvSpPr>
            <a:spLocks noGrp="1"/>
          </p:cNvSpPr>
          <p:nvPr>
            <p:ph type="body" sz="quarter" idx="28"/>
          </p:nvPr>
        </p:nvSpPr>
        <p:spPr/>
        <p:txBody>
          <a:bodyPr/>
          <a:lstStyle/>
          <a:p>
            <a:r>
              <a:rPr lang="en-US" sz="3200" b="1" dirty="0" smtClean="0">
                <a:hlinkClick r:id="rId4" action="ppaction://hlinksldjump"/>
              </a:rPr>
              <a:t>30</a:t>
            </a:r>
            <a:endParaRPr lang="en-US" sz="3200" b="1" dirty="0"/>
          </a:p>
        </p:txBody>
      </p:sp>
      <p:sp>
        <p:nvSpPr>
          <p:cNvPr id="143" name="Text Placeholder 142"/>
          <p:cNvSpPr>
            <a:spLocks noGrp="1"/>
          </p:cNvSpPr>
          <p:nvPr>
            <p:ph type="body" sz="quarter" idx="33"/>
          </p:nvPr>
        </p:nvSpPr>
        <p:spPr/>
        <p:txBody>
          <a:bodyPr/>
          <a:lstStyle/>
          <a:p>
            <a:r>
              <a:rPr lang="en-US" sz="3200" b="1" dirty="0" smtClean="0">
                <a:hlinkClick r:id="rId5" action="ppaction://hlinksldjump"/>
              </a:rPr>
              <a:t>40</a:t>
            </a:r>
            <a:endParaRPr lang="en-US" sz="3200" b="1" dirty="0"/>
          </a:p>
        </p:txBody>
      </p:sp>
      <p:sp>
        <p:nvSpPr>
          <p:cNvPr id="148" name="Text Placeholder 147"/>
          <p:cNvSpPr>
            <a:spLocks noGrp="1"/>
          </p:cNvSpPr>
          <p:nvPr>
            <p:ph type="body" sz="quarter" idx="38"/>
          </p:nvPr>
        </p:nvSpPr>
        <p:spPr/>
        <p:txBody>
          <a:bodyPr/>
          <a:lstStyle/>
          <a:p>
            <a:r>
              <a:rPr lang="en-US" sz="3200" b="1" dirty="0" smtClean="0">
                <a:hlinkClick r:id="rId6" action="ppaction://hlinksldjump"/>
              </a:rPr>
              <a:t>50</a:t>
            </a:r>
            <a:endParaRPr lang="en-US" sz="3200" b="1" dirty="0"/>
          </a:p>
        </p:txBody>
      </p:sp>
      <p:sp>
        <p:nvSpPr>
          <p:cNvPr id="64" name="Text Placeholder 63"/>
          <p:cNvSpPr>
            <a:spLocks noGrp="1"/>
          </p:cNvSpPr>
          <p:nvPr>
            <p:ph type="body" sz="quarter" idx="14"/>
          </p:nvPr>
        </p:nvSpPr>
        <p:spPr/>
        <p:txBody>
          <a:bodyPr/>
          <a:lstStyle/>
          <a:p>
            <a:r>
              <a:rPr lang="en-US" sz="3200" b="1" smtClean="0"/>
              <a:t>Active Transport</a:t>
            </a:r>
            <a:endParaRPr lang="en-US" sz="3200" b="1" dirty="0"/>
          </a:p>
        </p:txBody>
      </p:sp>
      <p:sp>
        <p:nvSpPr>
          <p:cNvPr id="129" name="Text Placeholder 128"/>
          <p:cNvSpPr>
            <a:spLocks noGrp="1"/>
          </p:cNvSpPr>
          <p:nvPr>
            <p:ph type="body" sz="quarter" idx="19"/>
          </p:nvPr>
        </p:nvSpPr>
        <p:spPr/>
        <p:txBody>
          <a:bodyPr/>
          <a:lstStyle/>
          <a:p>
            <a:r>
              <a:rPr lang="en-US" sz="3200" b="1" dirty="0" smtClean="0">
                <a:hlinkClick r:id="rId7" action="ppaction://hlinksldjump"/>
              </a:rPr>
              <a:t>10</a:t>
            </a:r>
            <a:endParaRPr lang="en-US" sz="3200" b="1" dirty="0"/>
          </a:p>
        </p:txBody>
      </p:sp>
      <p:sp>
        <p:nvSpPr>
          <p:cNvPr id="134" name="Text Placeholder 133"/>
          <p:cNvSpPr>
            <a:spLocks noGrp="1"/>
          </p:cNvSpPr>
          <p:nvPr>
            <p:ph type="body" sz="quarter" idx="24"/>
          </p:nvPr>
        </p:nvSpPr>
        <p:spPr/>
        <p:txBody>
          <a:bodyPr/>
          <a:lstStyle/>
          <a:p>
            <a:r>
              <a:rPr lang="en-US" sz="3200" b="1" dirty="0" smtClean="0">
                <a:hlinkClick r:id="rId8" action="ppaction://hlinksldjump"/>
              </a:rPr>
              <a:t>20</a:t>
            </a:r>
            <a:endParaRPr lang="en-US" sz="3200" b="1" dirty="0"/>
          </a:p>
        </p:txBody>
      </p:sp>
      <p:sp>
        <p:nvSpPr>
          <p:cNvPr id="139" name="Text Placeholder 138"/>
          <p:cNvSpPr>
            <a:spLocks noGrp="1"/>
          </p:cNvSpPr>
          <p:nvPr>
            <p:ph type="body" sz="quarter" idx="29"/>
          </p:nvPr>
        </p:nvSpPr>
        <p:spPr/>
        <p:txBody>
          <a:bodyPr/>
          <a:lstStyle/>
          <a:p>
            <a:r>
              <a:rPr lang="en-US" sz="3200" b="1" dirty="0" smtClean="0">
                <a:hlinkClick r:id="rId9" action="ppaction://hlinksldjump"/>
              </a:rPr>
              <a:t>30</a:t>
            </a:r>
            <a:endParaRPr lang="en-US" sz="3200" b="1" dirty="0"/>
          </a:p>
        </p:txBody>
      </p:sp>
      <p:sp>
        <p:nvSpPr>
          <p:cNvPr id="144" name="Text Placeholder 143"/>
          <p:cNvSpPr>
            <a:spLocks noGrp="1"/>
          </p:cNvSpPr>
          <p:nvPr>
            <p:ph type="body" sz="quarter" idx="34"/>
          </p:nvPr>
        </p:nvSpPr>
        <p:spPr/>
        <p:txBody>
          <a:bodyPr/>
          <a:lstStyle/>
          <a:p>
            <a:r>
              <a:rPr lang="en-US" sz="3200" b="1" dirty="0" smtClean="0">
                <a:hlinkClick r:id="rId10" action="ppaction://hlinksldjump"/>
              </a:rPr>
              <a:t>40</a:t>
            </a:r>
            <a:endParaRPr lang="en-US" sz="3200" b="1" dirty="0"/>
          </a:p>
        </p:txBody>
      </p:sp>
      <p:sp>
        <p:nvSpPr>
          <p:cNvPr id="149" name="Text Placeholder 148"/>
          <p:cNvSpPr>
            <a:spLocks noGrp="1"/>
          </p:cNvSpPr>
          <p:nvPr>
            <p:ph type="body" sz="quarter" idx="39"/>
          </p:nvPr>
        </p:nvSpPr>
        <p:spPr/>
        <p:txBody>
          <a:bodyPr/>
          <a:lstStyle/>
          <a:p>
            <a:r>
              <a:rPr lang="en-US" sz="3200" b="1" dirty="0" smtClean="0">
                <a:hlinkClick r:id="rId11" action="ppaction://hlinksldjump"/>
              </a:rPr>
              <a:t>50</a:t>
            </a:r>
            <a:endParaRPr lang="en-US" sz="3200" b="1" dirty="0"/>
          </a:p>
        </p:txBody>
      </p:sp>
      <p:sp>
        <p:nvSpPr>
          <p:cNvPr id="65" name="Text Placeholder 64"/>
          <p:cNvSpPr>
            <a:spLocks noGrp="1"/>
          </p:cNvSpPr>
          <p:nvPr>
            <p:ph type="body" sz="quarter" idx="15"/>
          </p:nvPr>
        </p:nvSpPr>
        <p:spPr/>
        <p:txBody>
          <a:bodyPr/>
          <a:lstStyle/>
          <a:p>
            <a:r>
              <a:rPr lang="en-US" sz="3200" b="1" dirty="0" smtClean="0"/>
              <a:t>Cell Transport</a:t>
            </a:r>
            <a:endParaRPr lang="en-US" sz="3200" b="1" dirty="0"/>
          </a:p>
        </p:txBody>
      </p:sp>
      <p:sp>
        <p:nvSpPr>
          <p:cNvPr id="130" name="Text Placeholder 129"/>
          <p:cNvSpPr>
            <a:spLocks noGrp="1"/>
          </p:cNvSpPr>
          <p:nvPr>
            <p:ph type="body" sz="quarter" idx="20"/>
          </p:nvPr>
        </p:nvSpPr>
        <p:spPr/>
        <p:txBody>
          <a:bodyPr/>
          <a:lstStyle/>
          <a:p>
            <a:r>
              <a:rPr lang="en-US" sz="3200" b="1" dirty="0" smtClean="0">
                <a:hlinkClick r:id="rId12" action="ppaction://hlinksldjump"/>
              </a:rPr>
              <a:t>10</a:t>
            </a:r>
            <a:endParaRPr lang="en-US" sz="3200" b="1" dirty="0"/>
          </a:p>
        </p:txBody>
      </p:sp>
      <p:sp>
        <p:nvSpPr>
          <p:cNvPr id="135" name="Text Placeholder 134"/>
          <p:cNvSpPr>
            <a:spLocks noGrp="1"/>
          </p:cNvSpPr>
          <p:nvPr>
            <p:ph type="body" sz="quarter" idx="25"/>
          </p:nvPr>
        </p:nvSpPr>
        <p:spPr/>
        <p:txBody>
          <a:bodyPr/>
          <a:lstStyle/>
          <a:p>
            <a:r>
              <a:rPr lang="en-US" sz="3200" b="1" dirty="0" smtClean="0">
                <a:hlinkClick r:id="rId13" action="ppaction://hlinksldjump"/>
              </a:rPr>
              <a:t>20</a:t>
            </a:r>
            <a:endParaRPr lang="en-US" sz="3200" b="1" dirty="0"/>
          </a:p>
        </p:txBody>
      </p:sp>
      <p:sp>
        <p:nvSpPr>
          <p:cNvPr id="140" name="Text Placeholder 139"/>
          <p:cNvSpPr>
            <a:spLocks noGrp="1"/>
          </p:cNvSpPr>
          <p:nvPr>
            <p:ph type="body" sz="quarter" idx="30"/>
          </p:nvPr>
        </p:nvSpPr>
        <p:spPr/>
        <p:txBody>
          <a:bodyPr/>
          <a:lstStyle/>
          <a:p>
            <a:r>
              <a:rPr lang="en-US" sz="3200" b="1" dirty="0" smtClean="0">
                <a:hlinkClick r:id="rId14" action="ppaction://hlinksldjump"/>
              </a:rPr>
              <a:t>30</a:t>
            </a:r>
            <a:endParaRPr lang="en-US" sz="3200" b="1" dirty="0"/>
          </a:p>
        </p:txBody>
      </p:sp>
      <p:sp>
        <p:nvSpPr>
          <p:cNvPr id="145" name="Text Placeholder 144"/>
          <p:cNvSpPr>
            <a:spLocks noGrp="1"/>
          </p:cNvSpPr>
          <p:nvPr>
            <p:ph type="body" sz="quarter" idx="35"/>
          </p:nvPr>
        </p:nvSpPr>
        <p:spPr/>
        <p:txBody>
          <a:bodyPr/>
          <a:lstStyle/>
          <a:p>
            <a:r>
              <a:rPr lang="en-US" sz="3200" b="1" dirty="0" smtClean="0">
                <a:hlinkClick r:id="rId15" action="ppaction://hlinksldjump"/>
              </a:rPr>
              <a:t>40</a:t>
            </a:r>
            <a:endParaRPr lang="en-US" sz="3200" b="1" dirty="0"/>
          </a:p>
        </p:txBody>
      </p:sp>
      <p:sp>
        <p:nvSpPr>
          <p:cNvPr id="150" name="Text Placeholder 149"/>
          <p:cNvSpPr>
            <a:spLocks noGrp="1"/>
          </p:cNvSpPr>
          <p:nvPr>
            <p:ph type="body" sz="quarter" idx="40"/>
          </p:nvPr>
        </p:nvSpPr>
        <p:spPr/>
        <p:txBody>
          <a:bodyPr/>
          <a:lstStyle/>
          <a:p>
            <a:r>
              <a:rPr lang="en-US" sz="3200" b="1" dirty="0" smtClean="0">
                <a:hlinkClick r:id="rId16" action="ppaction://hlinksldjump"/>
              </a:rPr>
              <a:t>50</a:t>
            </a:r>
            <a:endParaRPr lang="en-US" sz="3200" b="1" dirty="0"/>
          </a:p>
        </p:txBody>
      </p:sp>
      <p:sp>
        <p:nvSpPr>
          <p:cNvPr id="66" name="Text Placeholder 65"/>
          <p:cNvSpPr>
            <a:spLocks noGrp="1"/>
          </p:cNvSpPr>
          <p:nvPr>
            <p:ph type="body" sz="quarter" idx="16"/>
          </p:nvPr>
        </p:nvSpPr>
        <p:spPr/>
        <p:txBody>
          <a:bodyPr/>
          <a:lstStyle/>
          <a:p>
            <a:r>
              <a:rPr lang="en-US" sz="3200" b="1" dirty="0" smtClean="0"/>
              <a:t>Cancer</a:t>
            </a:r>
            <a:endParaRPr lang="en-US" sz="3200" b="1" dirty="0"/>
          </a:p>
        </p:txBody>
      </p:sp>
      <p:sp>
        <p:nvSpPr>
          <p:cNvPr id="131" name="Text Placeholder 130"/>
          <p:cNvSpPr>
            <a:spLocks noGrp="1"/>
          </p:cNvSpPr>
          <p:nvPr>
            <p:ph type="body" sz="quarter" idx="21"/>
          </p:nvPr>
        </p:nvSpPr>
        <p:spPr/>
        <p:txBody>
          <a:bodyPr/>
          <a:lstStyle/>
          <a:p>
            <a:r>
              <a:rPr lang="en-US" sz="3200" b="1" dirty="0" smtClean="0">
                <a:hlinkClick r:id="rId17" action="ppaction://hlinksldjump"/>
              </a:rPr>
              <a:t>10</a:t>
            </a:r>
            <a:endParaRPr lang="en-US" sz="3200" b="1" dirty="0"/>
          </a:p>
        </p:txBody>
      </p:sp>
      <p:sp>
        <p:nvSpPr>
          <p:cNvPr id="136" name="Text Placeholder 135"/>
          <p:cNvSpPr>
            <a:spLocks noGrp="1"/>
          </p:cNvSpPr>
          <p:nvPr>
            <p:ph type="body" sz="quarter" idx="26"/>
          </p:nvPr>
        </p:nvSpPr>
        <p:spPr/>
        <p:txBody>
          <a:bodyPr/>
          <a:lstStyle/>
          <a:p>
            <a:r>
              <a:rPr lang="en-US" sz="3200" b="1" dirty="0" smtClean="0">
                <a:hlinkClick r:id="rId18" action="ppaction://hlinksldjump"/>
              </a:rPr>
              <a:t>20</a:t>
            </a:r>
            <a:endParaRPr lang="en-US" sz="3200" b="1" dirty="0"/>
          </a:p>
        </p:txBody>
      </p:sp>
      <p:sp>
        <p:nvSpPr>
          <p:cNvPr id="141" name="Text Placeholder 140"/>
          <p:cNvSpPr>
            <a:spLocks noGrp="1"/>
          </p:cNvSpPr>
          <p:nvPr>
            <p:ph type="body" sz="quarter" idx="31"/>
          </p:nvPr>
        </p:nvSpPr>
        <p:spPr/>
        <p:txBody>
          <a:bodyPr/>
          <a:lstStyle/>
          <a:p>
            <a:r>
              <a:rPr lang="en-US" sz="3200" b="1" dirty="0" smtClean="0">
                <a:hlinkClick r:id="rId19" action="ppaction://hlinksldjump"/>
              </a:rPr>
              <a:t>30</a:t>
            </a:r>
            <a:endParaRPr lang="en-US" sz="3200" b="1" dirty="0"/>
          </a:p>
        </p:txBody>
      </p:sp>
      <p:sp>
        <p:nvSpPr>
          <p:cNvPr id="146" name="Text Placeholder 145"/>
          <p:cNvSpPr>
            <a:spLocks noGrp="1"/>
          </p:cNvSpPr>
          <p:nvPr>
            <p:ph type="body" sz="quarter" idx="36"/>
          </p:nvPr>
        </p:nvSpPr>
        <p:spPr/>
        <p:txBody>
          <a:bodyPr/>
          <a:lstStyle/>
          <a:p>
            <a:r>
              <a:rPr lang="en-US" sz="3200" b="1" dirty="0" smtClean="0">
                <a:hlinkClick r:id="rId20" action="ppaction://hlinksldjump"/>
              </a:rPr>
              <a:t>40</a:t>
            </a:r>
            <a:endParaRPr lang="en-US" sz="3200" b="1" dirty="0"/>
          </a:p>
        </p:txBody>
      </p:sp>
      <p:sp>
        <p:nvSpPr>
          <p:cNvPr id="151" name="Text Placeholder 150"/>
          <p:cNvSpPr>
            <a:spLocks noGrp="1"/>
          </p:cNvSpPr>
          <p:nvPr>
            <p:ph type="body" sz="quarter" idx="41"/>
          </p:nvPr>
        </p:nvSpPr>
        <p:spPr/>
        <p:txBody>
          <a:bodyPr/>
          <a:lstStyle/>
          <a:p>
            <a:r>
              <a:rPr lang="en-US" sz="3200" b="1" dirty="0" smtClean="0">
                <a:hlinkClick r:id="rId21" action="ppaction://hlinksldjump"/>
              </a:rPr>
              <a:t>50</a:t>
            </a:r>
            <a:endParaRPr lang="en-US" sz="3200" b="1" dirty="0"/>
          </a:p>
        </p:txBody>
      </p:sp>
      <p:sp>
        <p:nvSpPr>
          <p:cNvPr id="67" name="Text Placeholder 66"/>
          <p:cNvSpPr>
            <a:spLocks noGrp="1"/>
          </p:cNvSpPr>
          <p:nvPr>
            <p:ph type="body" sz="quarter" idx="17"/>
          </p:nvPr>
        </p:nvSpPr>
        <p:spPr/>
        <p:txBody>
          <a:bodyPr/>
          <a:lstStyle/>
          <a:p>
            <a:r>
              <a:rPr lang="en-US" sz="3200" b="1" dirty="0" smtClean="0"/>
              <a:t>Misc.</a:t>
            </a:r>
            <a:endParaRPr lang="en-US" sz="3200" b="1" dirty="0"/>
          </a:p>
        </p:txBody>
      </p:sp>
      <p:sp>
        <p:nvSpPr>
          <p:cNvPr id="132" name="Text Placeholder 131"/>
          <p:cNvSpPr>
            <a:spLocks noGrp="1"/>
          </p:cNvSpPr>
          <p:nvPr>
            <p:ph type="body" sz="quarter" idx="22"/>
          </p:nvPr>
        </p:nvSpPr>
        <p:spPr/>
        <p:txBody>
          <a:bodyPr/>
          <a:lstStyle/>
          <a:p>
            <a:r>
              <a:rPr lang="en-US" sz="3200" b="1" dirty="0" smtClean="0">
                <a:hlinkClick r:id="rId22" action="ppaction://hlinksldjump"/>
              </a:rPr>
              <a:t>10</a:t>
            </a:r>
            <a:endParaRPr lang="en-US" sz="3200" b="1" dirty="0"/>
          </a:p>
        </p:txBody>
      </p:sp>
      <p:sp>
        <p:nvSpPr>
          <p:cNvPr id="137" name="Text Placeholder 136"/>
          <p:cNvSpPr>
            <a:spLocks noGrp="1"/>
          </p:cNvSpPr>
          <p:nvPr>
            <p:ph type="body" sz="quarter" idx="27"/>
          </p:nvPr>
        </p:nvSpPr>
        <p:spPr/>
        <p:txBody>
          <a:bodyPr/>
          <a:lstStyle/>
          <a:p>
            <a:r>
              <a:rPr lang="en-US" sz="3200" b="1" dirty="0" smtClean="0">
                <a:hlinkClick r:id="rId23" action="ppaction://hlinksldjump"/>
              </a:rPr>
              <a:t>20</a:t>
            </a:r>
            <a:endParaRPr lang="en-US" sz="3200" b="1" dirty="0"/>
          </a:p>
        </p:txBody>
      </p:sp>
      <p:sp>
        <p:nvSpPr>
          <p:cNvPr id="142" name="Text Placeholder 141"/>
          <p:cNvSpPr>
            <a:spLocks noGrp="1"/>
          </p:cNvSpPr>
          <p:nvPr>
            <p:ph type="body" sz="quarter" idx="32"/>
          </p:nvPr>
        </p:nvSpPr>
        <p:spPr/>
        <p:txBody>
          <a:bodyPr/>
          <a:lstStyle/>
          <a:p>
            <a:r>
              <a:rPr lang="en-US" sz="3200" b="1" dirty="0" smtClean="0">
                <a:hlinkClick r:id="rId24" action="ppaction://hlinksldjump"/>
              </a:rPr>
              <a:t>30</a:t>
            </a:r>
            <a:endParaRPr lang="en-US" sz="3200" b="1" dirty="0"/>
          </a:p>
        </p:txBody>
      </p:sp>
      <p:sp>
        <p:nvSpPr>
          <p:cNvPr id="147" name="Text Placeholder 146"/>
          <p:cNvSpPr>
            <a:spLocks noGrp="1"/>
          </p:cNvSpPr>
          <p:nvPr>
            <p:ph type="body" sz="quarter" idx="37"/>
          </p:nvPr>
        </p:nvSpPr>
        <p:spPr/>
        <p:txBody>
          <a:bodyPr/>
          <a:lstStyle/>
          <a:p>
            <a:r>
              <a:rPr lang="en-US" sz="3200" b="1" dirty="0" smtClean="0">
                <a:hlinkClick r:id="rId25" action="ppaction://hlinksldjump"/>
              </a:rPr>
              <a:t>40</a:t>
            </a:r>
            <a:endParaRPr lang="en-US" sz="3200" b="1" dirty="0"/>
          </a:p>
        </p:txBody>
      </p:sp>
      <p:sp>
        <p:nvSpPr>
          <p:cNvPr id="152" name="Text Placeholder 151"/>
          <p:cNvSpPr>
            <a:spLocks noGrp="1"/>
          </p:cNvSpPr>
          <p:nvPr>
            <p:ph type="body" sz="quarter" idx="42"/>
          </p:nvPr>
        </p:nvSpPr>
        <p:spPr/>
        <p:txBody>
          <a:bodyPr/>
          <a:lstStyle/>
          <a:p>
            <a:r>
              <a:rPr lang="en-US" sz="3200" b="1" dirty="0" smtClean="0">
                <a:hlinkClick r:id="rId26" action="ppaction://hlinksldjump"/>
              </a:rPr>
              <a:t>50</a:t>
            </a:r>
            <a:endParaRPr lang="en-US" sz="3200" b="1"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4400" dirty="0" smtClean="0"/>
              <a:t>D</a:t>
            </a:r>
            <a:endParaRPr lang="en-US" sz="44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328250"/>
            <a:ext cx="9271799" cy="5017477"/>
          </a:xfrm>
        </p:spPr>
        <p:txBody>
          <a:bodyPr/>
          <a:lstStyle/>
          <a:p>
            <a:r>
              <a:rPr lang="en-US" dirty="0" smtClean="0"/>
              <a:t>What type of protein is indicated?</a:t>
            </a:r>
          </a:p>
          <a:p>
            <a:endParaRPr lang="en-US" dirty="0" smtClean="0"/>
          </a:p>
          <a:p>
            <a:pPr fontAlgn="base"/>
            <a:r>
              <a:rPr lang="en-US" dirty="0" smtClean="0"/>
              <a:t>Each</a:t>
            </a:r>
            <a:r>
              <a:rPr lang="en-US" dirty="0"/>
              <a:t> </a:t>
            </a:r>
            <a:r>
              <a:rPr lang="en-US" b="1" i="1" dirty="0" smtClean="0"/>
              <a:t>______ </a:t>
            </a:r>
            <a:r>
              <a:rPr lang="en-US" b="1" i="1" dirty="0"/>
              <a:t>protein</a:t>
            </a:r>
            <a:r>
              <a:rPr lang="en-US" dirty="0"/>
              <a:t> is designed to recognize only one substance or one group of similar </a:t>
            </a:r>
            <a:r>
              <a:rPr lang="en-US" dirty="0" smtClean="0"/>
              <a:t>substances</a:t>
            </a:r>
          </a:p>
          <a:p>
            <a:r>
              <a:rPr lang="en-US" dirty="0"/>
              <a:t>they exist </a:t>
            </a:r>
            <a:r>
              <a:rPr lang="en-US" u="sng" dirty="0"/>
              <a:t>within</a:t>
            </a:r>
            <a:r>
              <a:rPr lang="en-US" dirty="0"/>
              <a:t> and span the membrane across which they transport substances.</a:t>
            </a:r>
          </a:p>
          <a:p>
            <a:r>
              <a:rPr lang="en-US" dirty="0"/>
              <a:t> The proteins may assist in the movement of substances by </a:t>
            </a:r>
            <a:r>
              <a:rPr lang="en-US" dirty="0">
                <a:hlinkClick r:id="rId2" tooltip="Facilitated diffusion"/>
              </a:rPr>
              <a:t>facilitated diffusion</a:t>
            </a:r>
            <a:r>
              <a:rPr lang="en-US" dirty="0"/>
              <a:t> or </a:t>
            </a:r>
            <a:r>
              <a:rPr lang="en-US" dirty="0">
                <a:hlinkClick r:id="rId3" tooltip="Active transport"/>
              </a:rPr>
              <a:t>active transport</a:t>
            </a:r>
            <a:endParaRPr lang="en-US" dirty="0"/>
          </a:p>
          <a:p>
            <a:pPr fontAlgn="base"/>
            <a:endParaRPr lang="en-US" dirty="0" smtClean="0"/>
          </a:p>
          <a:p>
            <a:pPr fontAlgn="base"/>
            <a:r>
              <a:rPr lang="en-US" sz="1800" dirty="0" smtClean="0">
                <a:hlinkClick r:id="rId4"/>
              </a:rPr>
              <a:t>http://www.sumanasinc.com/webcontent/animations/content/carrier_proteins.htmlhttp://www.sumanasinc.com/webcontent/animations/content/carrier_proteins.html</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4400" dirty="0" smtClean="0"/>
              <a:t>Carrier proteins</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questions follow</a:t>
            </a:r>
            <a:endParaRPr lang="en-US"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Endocytosis and exocytosis are types of _____ transport.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Transport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4160536" cy="3143520"/>
          </a:xfrm>
        </p:spPr>
        <p:txBody>
          <a:bodyPr/>
          <a:lstStyle/>
          <a:p>
            <a:r>
              <a:rPr lang="en-US" dirty="0" smtClean="0"/>
              <a:t>What are 2 things that are different between passive and active transport?</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endParaRPr lang="en-US"/>
          </a:p>
        </p:txBody>
      </p:sp>
      <p:pic>
        <p:nvPicPr>
          <p:cNvPr id="5" name="Picture 4" descr="http://www.tokresource.org/tok_classes/biobiobio/biomenu/membranes/c8.7x17.transport.jpg"/>
          <p:cNvPicPr/>
          <p:nvPr/>
        </p:nvPicPr>
        <p:blipFill>
          <a:blip r:embed="rId2">
            <a:extLst>
              <a:ext uri="{28A0092B-C50C-407E-A947-70E740481C1C}">
                <a14:useLocalDpi xmlns:a14="http://schemas.microsoft.com/office/drawing/2010/main" val="0"/>
              </a:ext>
            </a:extLst>
          </a:blip>
          <a:srcRect/>
          <a:stretch>
            <a:fillRect/>
          </a:stretch>
        </p:blipFill>
        <p:spPr bwMode="auto">
          <a:xfrm>
            <a:off x="6471139" y="1481018"/>
            <a:ext cx="5338176" cy="4052277"/>
          </a:xfrm>
          <a:prstGeom prst="rect">
            <a:avLst/>
          </a:prstGeom>
          <a:noFill/>
          <a:ln>
            <a:noFill/>
          </a:ln>
        </p:spPr>
      </p:pic>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uses energy and can move materials from low to high concentrations, against the concentration gradient.</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Large molecules can enter the cell by_________</a:t>
            </a:r>
          </a:p>
          <a:p>
            <a:pPr marL="514350" indent="-514350">
              <a:buAutoNum type="alphaLcPeriod"/>
            </a:pPr>
            <a:r>
              <a:rPr lang="en-US" dirty="0" smtClean="0"/>
              <a:t>Carrier Proteins</a:t>
            </a:r>
          </a:p>
          <a:p>
            <a:pPr marL="514350" indent="-514350">
              <a:buAutoNum type="alphaLcPeriod"/>
            </a:pPr>
            <a:r>
              <a:rPr lang="en-US" dirty="0" smtClean="0"/>
              <a:t>Endocytosis</a:t>
            </a:r>
          </a:p>
          <a:p>
            <a:pPr marL="514350" indent="-514350">
              <a:buAutoNum type="alphaLcPeriod"/>
            </a:pPr>
            <a:r>
              <a:rPr lang="en-US" dirty="0" smtClean="0"/>
              <a:t>Exocytosis</a:t>
            </a:r>
          </a:p>
          <a:p>
            <a:pPr marL="514350" indent="-514350">
              <a:buAutoNum type="alphaLcPeriod"/>
            </a:pPr>
            <a:r>
              <a:rPr lang="en-US" dirty="0" smtClean="0"/>
              <a:t>All of these</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B ONLY</a:t>
            </a:r>
          </a:p>
          <a:p>
            <a:r>
              <a:rPr lang="en-US" dirty="0" smtClean="0"/>
              <a:t>Exocytosis moves things </a:t>
            </a:r>
            <a:r>
              <a:rPr lang="en-US" u="sng" dirty="0" smtClean="0"/>
              <a:t>out</a:t>
            </a:r>
            <a:r>
              <a:rPr lang="en-US" dirty="0" smtClean="0"/>
              <a:t> of the cell</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1 questions follow</a:t>
            </a:r>
            <a:endParaRPr lang="en-US"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3761952" cy="3166966"/>
          </a:xfrm>
        </p:spPr>
        <p:txBody>
          <a:bodyPr/>
          <a:lstStyle/>
          <a:p>
            <a:r>
              <a:rPr lang="en-US" dirty="0" smtClean="0"/>
              <a:t>Which of these can occur without a membrane?</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pic>
        <p:nvPicPr>
          <p:cNvPr id="5" name="Picture 4" descr="http://library.thinkquest.org/C004535/media/passive_and_active_transport.jpg"/>
          <p:cNvPicPr/>
          <p:nvPr/>
        </p:nvPicPr>
        <p:blipFill>
          <a:blip r:embed="rId2">
            <a:extLst>
              <a:ext uri="{28A0092B-C50C-407E-A947-70E740481C1C}">
                <a14:useLocalDpi xmlns:a14="http://schemas.microsoft.com/office/drawing/2010/main" val="0"/>
              </a:ext>
            </a:extLst>
          </a:blip>
          <a:srcRect/>
          <a:stretch>
            <a:fillRect/>
          </a:stretch>
        </p:blipFill>
        <p:spPr bwMode="auto">
          <a:xfrm>
            <a:off x="5462957" y="1854106"/>
            <a:ext cx="6235895" cy="3960543"/>
          </a:xfrm>
          <a:prstGeom prst="rect">
            <a:avLst/>
          </a:prstGeom>
          <a:noFill/>
          <a:ln>
            <a:noFill/>
          </a:ln>
        </p:spPr>
      </p:pic>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diffusion</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287156" y="444609"/>
            <a:ext cx="5825213" cy="1924320"/>
          </a:xfrm>
        </p:spPr>
        <p:txBody>
          <a:bodyPr/>
          <a:lstStyle/>
          <a:p>
            <a:r>
              <a:rPr lang="en-US" dirty="0" smtClean="0"/>
              <a:t>List 2 types of facilitated diffusion.</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pic>
        <p:nvPicPr>
          <p:cNvPr id="5" name="Picture 4" descr="http://2.bp.blogspot.com/-y_uYu5zcI28/T6_KkQ-eR7I/AAAAAAAAAkg/Et1ChbxwGhU/s1600/active+transport+and+passive+transport.jpg"/>
          <p:cNvPicPr/>
          <p:nvPr/>
        </p:nvPicPr>
        <p:blipFill>
          <a:blip r:embed="rId2">
            <a:extLst>
              <a:ext uri="{28A0092B-C50C-407E-A947-70E740481C1C}">
                <a14:useLocalDpi xmlns:a14="http://schemas.microsoft.com/office/drawing/2010/main" val="0"/>
              </a:ext>
            </a:extLst>
          </a:blip>
          <a:srcRect/>
          <a:stretch>
            <a:fillRect/>
          </a:stretch>
        </p:blipFill>
        <p:spPr bwMode="auto">
          <a:xfrm>
            <a:off x="2322292" y="2110153"/>
            <a:ext cx="7994016" cy="3915509"/>
          </a:xfrm>
          <a:prstGeom prst="rect">
            <a:avLst/>
          </a:prstGeom>
          <a:noFill/>
          <a:ln>
            <a:noFill/>
          </a:ln>
        </p:spPr>
      </p:pic>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Transport proteins</a:t>
            </a:r>
          </a:p>
          <a:p>
            <a:pPr marL="457200" indent="-457200">
              <a:buFontTx/>
              <a:buChar char="-"/>
            </a:pPr>
            <a:r>
              <a:rPr lang="en-US" dirty="0" smtClean="0"/>
              <a:t>Channel Proteins</a:t>
            </a:r>
          </a:p>
          <a:p>
            <a:pPr marL="457200" indent="-457200">
              <a:buFontTx/>
              <a:buChar char="-"/>
            </a:pPr>
            <a:r>
              <a:rPr lang="en-US" dirty="0" smtClean="0"/>
              <a:t>Carrier Proteins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3 questions follow</a:t>
            </a:r>
            <a:endParaRPr lang="en-US"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types of particles can be transported?</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3</a:t>
            </a:r>
            <a:endParaRPr lang="en-US" dirty="0"/>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proteins, ions, large cells, complex sugars.</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Movement of molecules DOWN the concentration gradient. It goes from high to low concentration, in order to maintain equilibrium in the cells. Does not require cellular energy.</a:t>
            </a: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Passive energy</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Type of protein which attaches to a vesicle to move it around a cell</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6"/>
            <a:ext cx="5285952" cy="3588998"/>
          </a:xfrm>
        </p:spPr>
        <p:txBody>
          <a:bodyPr/>
          <a:lstStyle/>
          <a:p>
            <a:r>
              <a:rPr lang="en-US" sz="4000" dirty="0" smtClean="0"/>
              <a:t>This is an example of a ______ tonic solution.</a:t>
            </a:r>
            <a:endParaRPr lang="en-US" sz="4000"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1126" y="1514474"/>
            <a:ext cx="3663031" cy="3690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Carrier protein</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Phagocytosis &amp;  pinocytosis are examples of _____</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Endocytosis</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513833" y="3708765"/>
            <a:ext cx="6575491" cy="2039814"/>
          </a:xfrm>
        </p:spPr>
        <p:txBody>
          <a:bodyPr/>
          <a:lstStyle/>
          <a:p>
            <a:pPr algn="ctr"/>
            <a:r>
              <a:rPr lang="en-US" sz="4400" dirty="0" smtClean="0"/>
              <a:t>These are types of this form of active transport.</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pic>
        <p:nvPicPr>
          <p:cNvPr id="11266" name="Picture 2" descr="https://upload.wikimedia.org/wikipedia/commons/thumb/1/1a/Endocytosis_types.svg/400px-Endocytosis_types.svg.png"/>
          <p:cNvPicPr>
            <a:picLocks noChangeAspect="1" noChangeArrowheads="1"/>
          </p:cNvPicPr>
          <p:nvPr/>
        </p:nvPicPr>
        <p:blipFill rotWithShape="1">
          <a:blip r:embed="rId2">
            <a:extLst>
              <a:ext uri="{28A0092B-C50C-407E-A947-70E740481C1C}">
                <a14:useLocalDpi xmlns:a14="http://schemas.microsoft.com/office/drawing/2010/main" val="0"/>
              </a:ext>
            </a:extLst>
          </a:blip>
          <a:srcRect l="-1075" t="9137" r="1075"/>
          <a:stretch/>
        </p:blipFill>
        <p:spPr bwMode="auto">
          <a:xfrm>
            <a:off x="2787405" y="219704"/>
            <a:ext cx="8289667" cy="3766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Endocytosis</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4 questions follow</a:t>
            </a:r>
            <a:endParaRPr lang="en-US"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D</a:t>
            </a:r>
            <a:r>
              <a:rPr lang="en-US" dirty="0" smtClean="0"/>
              <a:t>iffusion</a:t>
            </a:r>
            <a:r>
              <a:rPr lang="en-US" dirty="0"/>
              <a:t>, osmosis, and facilitated </a:t>
            </a:r>
            <a:r>
              <a:rPr lang="en-US" dirty="0" smtClean="0"/>
              <a:t>diffusion are examples of ________</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4</a:t>
            </a:r>
            <a:endParaRPr lang="en-US" dirty="0"/>
          </a:p>
        </p:txBody>
      </p:sp>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Transport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232080" y="1626943"/>
            <a:ext cx="4981152" cy="3800012"/>
          </a:xfrm>
        </p:spPr>
        <p:txBody>
          <a:bodyPr/>
          <a:lstStyle/>
          <a:p>
            <a:pPr algn="ctr"/>
            <a:r>
              <a:rPr lang="en-US" sz="4400" dirty="0" smtClean="0"/>
              <a:t>Which of these is in a hypotonic solution?</a:t>
            </a:r>
          </a:p>
          <a:p>
            <a:pPr algn="ctr"/>
            <a:r>
              <a:rPr lang="en-US" sz="4400" dirty="0" smtClean="0"/>
              <a:t>A or b</a:t>
            </a:r>
            <a:endParaRPr lang="en-US" sz="44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pic>
        <p:nvPicPr>
          <p:cNvPr id="10242" name="Picture 2" descr="http://www.citruscollege.edu/lc/archive/biology/PublishingImages/c04_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7421" y="1298696"/>
            <a:ext cx="5481699" cy="4117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7200" dirty="0" smtClean="0"/>
              <a:t>A</a:t>
            </a:r>
            <a:endParaRPr lang="en-US" sz="72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Isotonic</a:t>
            </a:r>
            <a:endParaRPr lang="en-US" sz="4400"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281354"/>
            <a:ext cx="3621275" cy="5275384"/>
          </a:xfrm>
        </p:spPr>
        <p:txBody>
          <a:bodyPr/>
          <a:lstStyle/>
          <a:p>
            <a:pPr algn="ctr"/>
            <a:r>
              <a:rPr lang="en-US" sz="4000" dirty="0"/>
              <a:t>This indicates a ______ solution.</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pic>
        <p:nvPicPr>
          <p:cNvPr id="9218" name="Picture 2" descr="http://www.fashion-writings.com/img/kr/hypotonic-and-hypertonic-solution/hypertonicplantcell.png"/>
          <p:cNvPicPr>
            <a:picLocks noChangeAspect="1" noChangeArrowheads="1"/>
          </p:cNvPicPr>
          <p:nvPr/>
        </p:nvPicPr>
        <p:blipFill rotWithShape="1">
          <a:blip r:embed="rId2">
            <a:extLst>
              <a:ext uri="{28A0092B-C50C-407E-A947-70E740481C1C}">
                <a14:useLocalDpi xmlns:a14="http://schemas.microsoft.com/office/drawing/2010/main" val="0"/>
              </a:ext>
            </a:extLst>
          </a:blip>
          <a:srcRect t="13082"/>
          <a:stretch/>
        </p:blipFill>
        <p:spPr bwMode="auto">
          <a:xfrm>
            <a:off x="5827233" y="1477111"/>
            <a:ext cx="5814031" cy="3470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Hypertonic</a:t>
            </a:r>
            <a:endParaRPr lang="en-US" sz="4400"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633050"/>
            <a:ext cx="3550936" cy="5017477"/>
          </a:xfrm>
        </p:spPr>
        <p:txBody>
          <a:bodyPr/>
          <a:lstStyle/>
          <a:p>
            <a:r>
              <a:rPr lang="en-US" sz="4000" dirty="0" smtClean="0"/>
              <a:t>This indicates a ______ solution.</a:t>
            </a:r>
            <a:endParaRPr lang="en-US" sz="40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pic>
        <p:nvPicPr>
          <p:cNvPr id="8194" name="Picture 2" descr="http://www.one-school.net/Malaysia/UniversityandCollege/SPM/revisioncard/biology/movementacrossmembrane/images/hypertonicbloodcell.png"/>
          <p:cNvPicPr>
            <a:picLocks noChangeAspect="1" noChangeArrowheads="1"/>
          </p:cNvPicPr>
          <p:nvPr/>
        </p:nvPicPr>
        <p:blipFill rotWithShape="1">
          <a:blip r:embed="rId2">
            <a:extLst>
              <a:ext uri="{28A0092B-C50C-407E-A947-70E740481C1C}">
                <a14:useLocalDpi xmlns:a14="http://schemas.microsoft.com/office/drawing/2010/main" val="0"/>
              </a:ext>
            </a:extLst>
          </a:blip>
          <a:srcRect t="13231"/>
          <a:stretch/>
        </p:blipFill>
        <p:spPr bwMode="auto">
          <a:xfrm>
            <a:off x="5582005" y="1336430"/>
            <a:ext cx="6273203" cy="3470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Hypertonic</a:t>
            </a:r>
            <a:endParaRPr lang="en-US" sz="44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797170"/>
            <a:ext cx="5168721" cy="4689230"/>
          </a:xfrm>
        </p:spPr>
        <p:txBody>
          <a:bodyPr/>
          <a:lstStyle/>
          <a:p>
            <a:pPr algn="ctr"/>
            <a:r>
              <a:rPr lang="en-US" sz="4800" dirty="0" smtClean="0"/>
              <a:t>What type of solution was this egg put into?</a:t>
            </a:r>
          </a:p>
          <a:p>
            <a:pPr marL="914400" indent="-914400" algn="ctr">
              <a:buAutoNum type="alphaLcPeriod"/>
            </a:pPr>
            <a:r>
              <a:rPr lang="en-US" sz="4800" dirty="0" smtClean="0"/>
              <a:t>Hypertonic</a:t>
            </a:r>
          </a:p>
          <a:p>
            <a:pPr marL="914400" indent="-914400" algn="ctr">
              <a:buAutoNum type="alphaLcPeriod"/>
            </a:pPr>
            <a:r>
              <a:rPr lang="en-US" sz="4800" dirty="0" smtClean="0"/>
              <a:t>Hypotonic</a:t>
            </a:r>
          </a:p>
          <a:p>
            <a:pPr marL="914400" indent="-914400" algn="ctr">
              <a:buAutoNum type="alphaLcPeriod"/>
            </a:pPr>
            <a:r>
              <a:rPr lang="en-US" sz="4800" dirty="0" smtClean="0"/>
              <a:t>isotonic</a:t>
            </a:r>
          </a:p>
          <a:p>
            <a:pPr algn="ctr"/>
            <a:endParaRPr lang="en-US" sz="48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pic>
        <p:nvPicPr>
          <p:cNvPr id="6146" name="Picture 2" descr="http://www.yournursingtutor.com/wp-content/uploads/2012/07/IMG_0560-300x225.jpg"/>
          <p:cNvPicPr>
            <a:picLocks noChangeAspect="1" noChangeArrowheads="1"/>
          </p:cNvPicPr>
          <p:nvPr/>
        </p:nvPicPr>
        <p:blipFill rotWithShape="1">
          <a:blip r:embed="rId2">
            <a:extLst>
              <a:ext uri="{28A0092B-C50C-407E-A947-70E740481C1C}">
                <a14:useLocalDpi xmlns:a14="http://schemas.microsoft.com/office/drawing/2010/main" val="0"/>
              </a:ext>
            </a:extLst>
          </a:blip>
          <a:srcRect l="33119"/>
          <a:stretch/>
        </p:blipFill>
        <p:spPr bwMode="auto">
          <a:xfrm>
            <a:off x="8132563" y="9160"/>
            <a:ext cx="3567071" cy="40001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132561" y="4009296"/>
            <a:ext cx="2723008" cy="830997"/>
          </a:xfrm>
          <a:prstGeom prst="rect">
            <a:avLst/>
          </a:prstGeom>
          <a:noFill/>
        </p:spPr>
        <p:txBody>
          <a:bodyPr wrap="square" rtlCol="0">
            <a:spAutoFit/>
          </a:bodyPr>
          <a:lstStyle/>
          <a:p>
            <a:r>
              <a:rPr lang="en-US" sz="2400" dirty="0" smtClean="0"/>
              <a:t>Egg with no shell placed in cane syrup</a:t>
            </a:r>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A. Hypertonic</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5 questions follow</a:t>
            </a:r>
            <a:endParaRPr lang="en-US"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375138"/>
            <a:ext cx="5051491" cy="5064370"/>
          </a:xfrm>
        </p:spPr>
        <p:txBody>
          <a:bodyPr/>
          <a:lstStyle/>
          <a:p>
            <a:pPr algn="ctr"/>
            <a:r>
              <a:rPr lang="en-US" sz="4800" dirty="0"/>
              <a:t>What type of solution is the blood in?</a:t>
            </a:r>
          </a:p>
          <a:p>
            <a:pPr marL="742950" indent="-742950" algn="ctr">
              <a:buAutoNum type="alphaLcPeriod"/>
            </a:pPr>
            <a:r>
              <a:rPr lang="en-US" sz="4800" dirty="0"/>
              <a:t>Hypotonic</a:t>
            </a:r>
          </a:p>
          <a:p>
            <a:pPr marL="742950" indent="-742950" algn="ctr">
              <a:buAutoNum type="alphaLcPeriod"/>
            </a:pPr>
            <a:r>
              <a:rPr lang="en-US" sz="4800" dirty="0"/>
              <a:t>Hypertonic</a:t>
            </a:r>
          </a:p>
          <a:p>
            <a:pPr marL="742950" indent="-742950" algn="ctr">
              <a:buAutoNum type="alphaLcPeriod"/>
            </a:pPr>
            <a:r>
              <a:rPr lang="en-US" sz="4800" dirty="0"/>
              <a:t>Isotonic</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09602" y="274638"/>
            <a:ext cx="8276492" cy="592870"/>
          </a:xfrm>
        </p:spPr>
        <p:txBody>
          <a:bodyPr>
            <a:normAutofit fontScale="90000"/>
          </a:bodyPr>
          <a:lstStyle/>
          <a:p>
            <a:r>
              <a:rPr lang="en-US" dirty="0"/>
              <a:t>Category </a:t>
            </a:r>
            <a:r>
              <a:rPr lang="en-US" dirty="0" smtClean="0"/>
              <a:t>5</a:t>
            </a:r>
            <a:endParaRPr lang="en-US" dirty="0"/>
          </a:p>
        </p:txBody>
      </p:sp>
      <p:pic>
        <p:nvPicPr>
          <p:cNvPr id="7" name="Picture 2" descr="http://muirbiology.files.wordpress.com/2012/03/lysed_1.png"/>
          <p:cNvPicPr>
            <a:picLocks noChangeAspect="1" noChangeArrowheads="1"/>
          </p:cNvPicPr>
          <p:nvPr/>
        </p:nvPicPr>
        <p:blipFill rotWithShape="1">
          <a:blip r:embed="rId2">
            <a:extLst>
              <a:ext uri="{28A0092B-C50C-407E-A947-70E740481C1C}">
                <a14:useLocalDpi xmlns:a14="http://schemas.microsoft.com/office/drawing/2010/main" val="0"/>
              </a:ext>
            </a:extLst>
          </a:blip>
          <a:srcRect l="-331" r="44651"/>
          <a:stretch/>
        </p:blipFill>
        <p:spPr bwMode="auto">
          <a:xfrm>
            <a:off x="7460229" y="510811"/>
            <a:ext cx="4419723" cy="5210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Hypotonic</a:t>
            </a:r>
            <a:endParaRPr lang="en-US" sz="4400"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1873957"/>
            <a:ext cx="5918999" cy="3448320"/>
          </a:xfrm>
        </p:spPr>
        <p:txBody>
          <a:bodyPr/>
          <a:lstStyle/>
          <a:p>
            <a:pPr algn="ctr"/>
            <a:r>
              <a:rPr lang="en-US" sz="4400" dirty="0" smtClean="0"/>
              <a:t>What type of solution is the blood in?</a:t>
            </a:r>
          </a:p>
          <a:p>
            <a:pPr marL="742950" indent="-742950" algn="ctr">
              <a:buAutoNum type="alphaLcPeriod"/>
            </a:pPr>
            <a:r>
              <a:rPr lang="en-US" sz="4400" dirty="0" smtClean="0"/>
              <a:t>Hypotonic</a:t>
            </a:r>
          </a:p>
          <a:p>
            <a:pPr marL="742950" indent="-742950" algn="ctr">
              <a:buAutoNum type="alphaLcPeriod"/>
            </a:pPr>
            <a:r>
              <a:rPr lang="en-US" sz="4400" dirty="0" smtClean="0"/>
              <a:t>Hypertonic</a:t>
            </a:r>
          </a:p>
          <a:p>
            <a:pPr marL="742950" indent="-742950" algn="ctr">
              <a:buAutoNum type="alphaLcPeriod"/>
            </a:pPr>
            <a:r>
              <a:rPr lang="en-US" sz="4400" dirty="0" smtClean="0"/>
              <a:t>Isotonic</a:t>
            </a:r>
          </a:p>
          <a:p>
            <a:pPr algn="ctr"/>
            <a:endParaRPr lang="en-US" sz="4400" dirty="0" smtClean="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pic>
        <p:nvPicPr>
          <p:cNvPr id="5122" name="Picture 2" descr="http://muirbiology.files.wordpress.com/2012/03/lysed_1.png"/>
          <p:cNvPicPr>
            <a:picLocks noChangeAspect="1" noChangeArrowheads="1"/>
          </p:cNvPicPr>
          <p:nvPr/>
        </p:nvPicPr>
        <p:blipFill rotWithShape="1">
          <a:blip r:embed="rId2">
            <a:extLst>
              <a:ext uri="{28A0092B-C50C-407E-A947-70E740481C1C}">
                <a14:useLocalDpi xmlns:a14="http://schemas.microsoft.com/office/drawing/2010/main" val="0"/>
              </a:ext>
            </a:extLst>
          </a:blip>
          <a:srcRect l="40443"/>
          <a:stretch/>
        </p:blipFill>
        <p:spPr bwMode="auto">
          <a:xfrm>
            <a:off x="7672852" y="510807"/>
            <a:ext cx="4429653" cy="4881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4488783" cy="3495212"/>
          </a:xfrm>
        </p:spPr>
        <p:txBody>
          <a:bodyPr/>
          <a:lstStyle/>
          <a:p>
            <a:r>
              <a:rPr lang="en-US" sz="4000" dirty="0" smtClean="0"/>
              <a:t>What is the name of the membrane protein indicated?</a:t>
            </a:r>
            <a:endParaRPr lang="en-US" sz="40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pic>
        <p:nvPicPr>
          <p:cNvPr id="5" name="Picture 4" descr="http://www.phschool.com/science/biology_place/biocoach/images/biomembrane1/Diffuse.gif"/>
          <p:cNvPicPr/>
          <p:nvPr/>
        </p:nvPicPr>
        <p:blipFill>
          <a:blip r:embed="rId2">
            <a:extLst>
              <a:ext uri="{28A0092B-C50C-407E-A947-70E740481C1C}">
                <a14:useLocalDpi xmlns:a14="http://schemas.microsoft.com/office/drawing/2010/main" val="0"/>
              </a:ext>
            </a:extLst>
          </a:blip>
          <a:srcRect/>
          <a:stretch>
            <a:fillRect/>
          </a:stretch>
        </p:blipFill>
        <p:spPr bwMode="auto">
          <a:xfrm>
            <a:off x="6752492" y="1876425"/>
            <a:ext cx="4806461" cy="3469298"/>
          </a:xfrm>
          <a:prstGeom prst="rect">
            <a:avLst/>
          </a:prstGeom>
          <a:noFill/>
          <a:ln>
            <a:noFill/>
          </a:ln>
        </p:spPr>
      </p:pic>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B. Hypertonic</a:t>
            </a:r>
            <a:endParaRPr lang="en-US" sz="44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60325" y="865775"/>
            <a:ext cx="4957707" cy="4268937"/>
          </a:xfrm>
        </p:spPr>
        <p:txBody>
          <a:bodyPr/>
          <a:lstStyle/>
          <a:p>
            <a:pPr algn="ctr"/>
            <a:r>
              <a:rPr lang="en-US" sz="4400" dirty="0" smtClean="0"/>
              <a:t>What type of solution is this blood cell in?</a:t>
            </a:r>
            <a:endParaRPr lang="en-US" sz="4400" dirty="0"/>
          </a:p>
        </p:txBody>
      </p:sp>
      <p:sp>
        <p:nvSpPr>
          <p:cNvPr id="18" name="Text Placeholder 17"/>
          <p:cNvSpPr>
            <a:spLocks noGrp="1"/>
          </p:cNvSpPr>
          <p:nvPr>
            <p:ph type="body" sz="quarter" idx="16"/>
          </p:nvPr>
        </p:nvSpPr>
        <p:spPr/>
        <p:txBody>
          <a:bodyPr/>
          <a:lstStyle/>
          <a:p>
            <a:r>
              <a:rPr lang="en-US" smtClean="0"/>
              <a:t>30</a:t>
            </a:r>
            <a:endParaRPr lang="en-US" dirty="0"/>
          </a:p>
        </p:txBody>
      </p:sp>
      <p:pic>
        <p:nvPicPr>
          <p:cNvPr id="4098" name="Picture 2" descr="http://www.linkpublishing.com/Photos/blood_iso-hyper.gif"/>
          <p:cNvPicPr>
            <a:picLocks noChangeAspect="1" noChangeArrowheads="1"/>
          </p:cNvPicPr>
          <p:nvPr/>
        </p:nvPicPr>
        <p:blipFill rotWithShape="1">
          <a:blip r:embed="rId2">
            <a:extLst>
              <a:ext uri="{28A0092B-C50C-407E-A947-70E740481C1C}">
                <a14:useLocalDpi xmlns:a14="http://schemas.microsoft.com/office/drawing/2010/main" val="0"/>
              </a:ext>
            </a:extLst>
          </a:blip>
          <a:srcRect l="56555" b="16465"/>
          <a:stretch/>
        </p:blipFill>
        <p:spPr bwMode="auto">
          <a:xfrm>
            <a:off x="6551667" y="465993"/>
            <a:ext cx="5601631" cy="4739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800" dirty="0" smtClean="0"/>
              <a:t>Hypertonic </a:t>
            </a:r>
            <a:endParaRPr lang="en-US" sz="4800"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5192167" cy="2001892"/>
          </a:xfrm>
        </p:spPr>
        <p:txBody>
          <a:bodyPr/>
          <a:lstStyle/>
          <a:p>
            <a:r>
              <a:rPr lang="en-US" sz="4000" dirty="0" smtClean="0"/>
              <a:t>What type of solution are these blood cells in? </a:t>
            </a:r>
            <a:endParaRPr lang="en-US" sz="40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pic>
        <p:nvPicPr>
          <p:cNvPr id="3074" name="Picture 2" descr="http://www.linkpublishing.com/Photos/rbc_isotonic.gif"/>
          <p:cNvPicPr>
            <a:picLocks noChangeAspect="1" noChangeArrowheads="1"/>
          </p:cNvPicPr>
          <p:nvPr/>
        </p:nvPicPr>
        <p:blipFill rotWithShape="1">
          <a:blip r:embed="rId2">
            <a:extLst>
              <a:ext uri="{28A0092B-C50C-407E-A947-70E740481C1C}">
                <a14:useLocalDpi xmlns:a14="http://schemas.microsoft.com/office/drawing/2010/main" val="0"/>
              </a:ext>
            </a:extLst>
          </a:blip>
          <a:srcRect b="14413"/>
          <a:stretch/>
        </p:blipFill>
        <p:spPr bwMode="auto">
          <a:xfrm>
            <a:off x="7208271" y="1176338"/>
            <a:ext cx="4854535" cy="3419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Isotonic </a:t>
            </a:r>
            <a:endParaRPr lang="en-US" sz="44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1873960"/>
            <a:ext cx="4230875" cy="3049735"/>
          </a:xfrm>
        </p:spPr>
        <p:txBody>
          <a:bodyPr/>
          <a:lstStyle/>
          <a:p>
            <a:r>
              <a:rPr lang="en-US" sz="4000" dirty="0" smtClean="0"/>
              <a:t>These blood cells are in a _________ solution</a:t>
            </a:r>
            <a:endParaRPr lang="en-US" sz="40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5</a:t>
            </a:r>
          </a:p>
        </p:txBody>
      </p:sp>
      <p:pic>
        <p:nvPicPr>
          <p:cNvPr id="2050" name="Picture 2" descr="http://cache1.asset-cache.net/gc/112858948-human-red-blood-cells-hemolyzing-sem-5000x-gettyimages.jpg?v=1&amp;c=IWSAsset&amp;k=2&amp;d=jGwVNH9LFYDl7llSu9JwmbMqVC51ZPtOoCOCwpyXbxAECt1R9hcMIWKEMhnTZSh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5360" y="1283680"/>
            <a:ext cx="5698472" cy="4062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Hypotonic solution</a:t>
            </a:r>
            <a:endParaRPr lang="en-US" sz="4400" dirty="0"/>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375138"/>
            <a:ext cx="5051491" cy="5064370"/>
          </a:xfrm>
        </p:spPr>
        <p:txBody>
          <a:bodyPr/>
          <a:lstStyle/>
          <a:p>
            <a:pPr algn="ctr"/>
            <a:r>
              <a:rPr lang="en-US" sz="4800" dirty="0" smtClean="0"/>
              <a:t> </a:t>
            </a:r>
            <a:endParaRPr lang="en-US" sz="4800" dirty="0"/>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a:xfrm>
            <a:off x="609602" y="274638"/>
            <a:ext cx="8276492" cy="592870"/>
          </a:xfrm>
        </p:spPr>
        <p:txBody>
          <a:bodyPr>
            <a:normAutofit fontScale="90000"/>
          </a:bodyPr>
          <a:lstStyle/>
          <a:p>
            <a:r>
              <a:rPr lang="en-US" dirty="0"/>
              <a:t>Category 6</a:t>
            </a:r>
          </a:p>
        </p:txBody>
      </p:sp>
      <p:sp>
        <p:nvSpPr>
          <p:cNvPr id="2" name="Rectangle 1"/>
          <p:cNvSpPr/>
          <p:nvPr/>
        </p:nvSpPr>
        <p:spPr>
          <a:xfrm>
            <a:off x="2368060" y="950965"/>
            <a:ext cx="7080739" cy="4617931"/>
          </a:xfrm>
          <a:prstGeom prst="rect">
            <a:avLst/>
          </a:prstGeom>
        </p:spPr>
        <p:txBody>
          <a:bodyPr wrap="square">
            <a:spAutoFit/>
          </a:bodyPr>
          <a:lstStyle/>
          <a:p>
            <a:pPr>
              <a:lnSpc>
                <a:spcPct val="150000"/>
              </a:lnSpc>
            </a:pPr>
            <a:r>
              <a:rPr lang="en-US" sz="4000" dirty="0"/>
              <a:t>Why is it important that a cell have a large surface area relative to its volume? (In other words, a </a:t>
            </a:r>
            <a:r>
              <a:rPr lang="en-US" sz="4000" dirty="0" smtClean="0"/>
              <a:t>high surface </a:t>
            </a:r>
            <a:r>
              <a:rPr lang="en-US" sz="4000" dirty="0"/>
              <a:t>area to volume </a:t>
            </a:r>
            <a:r>
              <a:rPr lang="en-US" sz="4000" dirty="0" smtClean="0"/>
              <a:t>ratio?</a:t>
            </a:r>
            <a:endParaRPr lang="en-US" sz="4000" dirty="0"/>
          </a:p>
        </p:txBody>
      </p:sp>
    </p:spTree>
    <p:extLst>
      <p:ext uri="{BB962C8B-B14F-4D97-AF65-F5344CB8AC3E}">
        <p14:creationId xmlns:p14="http://schemas.microsoft.com/office/powerpoint/2010/main" val="526470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6"/>
            <a:ext cx="8990445" cy="3377981"/>
          </a:xfrm>
        </p:spPr>
        <p:txBody>
          <a:bodyPr/>
          <a:lstStyle/>
          <a:p>
            <a:r>
              <a:rPr lang="en-US" sz="4400" b="1" u="sng" dirty="0" smtClean="0">
                <a:solidFill>
                  <a:srgbClr val="FF0000"/>
                </a:solidFill>
              </a:rPr>
              <a:t>So that materials can move in fast enough to reach the center.</a:t>
            </a:r>
          </a:p>
          <a:p>
            <a:r>
              <a:rPr lang="en-US" sz="4400" b="1" u="sng" dirty="0" smtClean="0">
                <a:solidFill>
                  <a:srgbClr val="FF0000"/>
                </a:solidFill>
              </a:rPr>
              <a:t>Nutrients reach the middle of the cell fast enough to keep the cell alive.</a:t>
            </a:r>
            <a:endParaRPr lang="en-US" sz="4400" b="1" u="sng" dirty="0">
              <a:solidFill>
                <a:srgbClr val="FF0000"/>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6</a:t>
            </a:r>
            <a:endParaRPr lang="en-US" dirty="0"/>
          </a:p>
        </p:txBody>
      </p:sp>
    </p:spTree>
    <p:extLst>
      <p:ext uri="{BB962C8B-B14F-4D97-AF65-F5344CB8AC3E}">
        <p14:creationId xmlns:p14="http://schemas.microsoft.com/office/powerpoint/2010/main" val="33891557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2993659"/>
            <a:ext cx="8685641" cy="2680310"/>
          </a:xfrm>
        </p:spPr>
        <p:txBody>
          <a:bodyPr/>
          <a:lstStyle/>
          <a:p>
            <a:pPr algn="ctr"/>
            <a:r>
              <a:rPr lang="en-US" sz="3600" dirty="0"/>
              <a:t>Which model has the largest surface area? </a:t>
            </a:r>
            <a:endParaRPr lang="en-US" sz="3600" dirty="0" smtClean="0"/>
          </a:p>
          <a:p>
            <a:pPr algn="ctr"/>
            <a:r>
              <a:rPr lang="en-US" sz="3600" dirty="0" smtClean="0"/>
              <a:t>Which </a:t>
            </a:r>
            <a:r>
              <a:rPr lang="en-US" sz="3600" dirty="0"/>
              <a:t>model has the largest volume? </a:t>
            </a:r>
            <a:endParaRPr lang="en-US" sz="3600" dirty="0" smtClean="0"/>
          </a:p>
          <a:p>
            <a:pPr algn="ctr"/>
            <a:r>
              <a:rPr lang="en-US" sz="3600" dirty="0" smtClean="0"/>
              <a:t>Which </a:t>
            </a:r>
            <a:r>
              <a:rPr lang="en-US" sz="3600" dirty="0"/>
              <a:t>model has the largest ratio? </a:t>
            </a:r>
            <a:endParaRPr lang="en-US" sz="3600" dirty="0" smtClean="0"/>
          </a:p>
        </p:txBody>
      </p:sp>
      <p:sp>
        <p:nvSpPr>
          <p:cNvPr id="18" name="Text Placeholder 17"/>
          <p:cNvSpPr>
            <a:spLocks noGrp="1"/>
          </p:cNvSpPr>
          <p:nvPr>
            <p:ph type="body" sz="quarter" idx="16"/>
          </p:nvPr>
        </p:nvSpPr>
        <p:spPr/>
        <p:txBody>
          <a:bodyPr/>
          <a:lstStyle/>
          <a:p>
            <a:r>
              <a:rPr lang="en-US" smtClean="0"/>
              <a:t>20</a:t>
            </a:r>
            <a:endParaRPr lang="en-US"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04409"/>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9658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4000" dirty="0" smtClean="0"/>
              <a:t>Channel proteins</a:t>
            </a:r>
            <a:endParaRPr lang="en-US" sz="40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5" name="Text Placeholder 7"/>
          <p:cNvSpPr txBox="1">
            <a:spLocks/>
          </p:cNvSpPr>
          <p:nvPr/>
        </p:nvSpPr>
        <p:spPr>
          <a:xfrm>
            <a:off x="1453662" y="2852983"/>
            <a:ext cx="10269415" cy="2867880"/>
          </a:xfrm>
          <a:prstGeom prst="rect">
            <a:avLst/>
          </a:prstGeom>
        </p:spPr>
        <p:txBody>
          <a:bodyPr vert="horz" lIns="91440" tIns="45720" rIns="91440" bIns="45720" rtlCol="0" anchor="ctr">
            <a:noAutofit/>
          </a:bodyPr>
          <a:lstStyle>
            <a:lvl1pPr marL="0" indent="0" algn="l" defTabSz="914400" rtl="0" eaLnBrk="1" latinLnBrk="0" hangingPunct="1">
              <a:spcBef>
                <a:spcPts val="0"/>
              </a:spcBef>
              <a:buClr>
                <a:schemeClr val="accent1"/>
              </a:buClr>
              <a:buFont typeface="Wingdings" pitchFamily="2" charset="2"/>
              <a:buNone/>
              <a:defRPr sz="3200" kern="1200" baseline="0">
                <a:solidFill>
                  <a:schemeClr val="tx1">
                    <a:lumMod val="85000"/>
                    <a:lumOff val="15000"/>
                  </a:schemeClr>
                </a:solidFill>
                <a:latin typeface="+mn-lt"/>
                <a:ea typeface="+mn-ea"/>
                <a:cs typeface="+mn-cs"/>
              </a:defRPr>
            </a:lvl1pPr>
            <a:lvl2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2pPr>
            <a:lvl3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3pPr>
            <a:lvl4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4pPr>
            <a:lvl5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5pPr>
            <a:lvl6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6pPr>
            <a:lvl7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7pPr>
            <a:lvl8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8pPr>
            <a:lvl9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9pPr>
          </a:lstStyle>
          <a:p>
            <a:r>
              <a:rPr lang="en-US" sz="3600" dirty="0" smtClean="0"/>
              <a:t>Which model has the largest surface area? </a:t>
            </a:r>
            <a:r>
              <a:rPr lang="en-US" sz="3600" dirty="0" smtClean="0">
                <a:solidFill>
                  <a:srgbClr val="FF0000"/>
                </a:solidFill>
              </a:rPr>
              <a:t>3 cm</a:t>
            </a:r>
            <a:r>
              <a:rPr lang="en-US" sz="3600" baseline="30000" dirty="0" smtClean="0">
                <a:solidFill>
                  <a:srgbClr val="FF0000"/>
                </a:solidFill>
              </a:rPr>
              <a:t>3</a:t>
            </a:r>
          </a:p>
          <a:p>
            <a:r>
              <a:rPr lang="en-US" sz="3600" dirty="0" smtClean="0"/>
              <a:t> </a:t>
            </a:r>
          </a:p>
          <a:p>
            <a:r>
              <a:rPr lang="en-US" sz="3600" dirty="0" smtClean="0"/>
              <a:t>Which model has the largest volume?  </a:t>
            </a:r>
            <a:r>
              <a:rPr lang="en-US" sz="3600" dirty="0" smtClean="0">
                <a:solidFill>
                  <a:srgbClr val="FF0000"/>
                </a:solidFill>
              </a:rPr>
              <a:t>3 cm</a:t>
            </a:r>
            <a:r>
              <a:rPr lang="en-US" sz="3600" baseline="30000" dirty="0" smtClean="0">
                <a:solidFill>
                  <a:srgbClr val="FF0000"/>
                </a:solidFill>
              </a:rPr>
              <a:t>3</a:t>
            </a:r>
          </a:p>
          <a:p>
            <a:r>
              <a:rPr lang="en-US" sz="3600" dirty="0" smtClean="0"/>
              <a:t>Which model has the largest ratio?  </a:t>
            </a:r>
            <a:r>
              <a:rPr lang="en-US" sz="3600" b="1" dirty="0" smtClean="0">
                <a:solidFill>
                  <a:srgbClr val="FF0000"/>
                </a:solidFill>
              </a:rPr>
              <a:t>The smallest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268"/>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18421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60325" y="2889250"/>
            <a:ext cx="8896660" cy="2245462"/>
          </a:xfrm>
        </p:spPr>
        <p:txBody>
          <a:bodyPr/>
          <a:lstStyle/>
          <a:p>
            <a:pPr algn="ctr"/>
            <a:r>
              <a:rPr lang="en-US" sz="4400" dirty="0"/>
              <a:t>What is happening to the surface area to volume ratio as the cell size increases?</a:t>
            </a:r>
          </a:p>
        </p:txBody>
      </p:sp>
      <p:sp>
        <p:nvSpPr>
          <p:cNvPr id="18" name="Text Placeholder 17"/>
          <p:cNvSpPr>
            <a:spLocks noGrp="1"/>
          </p:cNvSpPr>
          <p:nvPr>
            <p:ph type="body" sz="quarter" idx="16"/>
          </p:nvPr>
        </p:nvSpPr>
        <p:spPr/>
        <p:txBody>
          <a:bodyPr/>
          <a:lstStyle/>
          <a:p>
            <a:r>
              <a:rPr lang="en-US" smtClean="0"/>
              <a:t>30</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5416" y="0"/>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1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35463" y="2889250"/>
            <a:ext cx="9834506" cy="2768507"/>
          </a:xfrm>
        </p:spPr>
        <p:txBody>
          <a:bodyPr/>
          <a:lstStyle/>
          <a:p>
            <a:r>
              <a:rPr lang="en-US" sz="4000" dirty="0" smtClean="0"/>
              <a:t>As the cell increases in size the surface Area/volume ratio decreases and it is harder for the cell to get enough food inside fast enough.</a:t>
            </a:r>
            <a:endParaRPr lang="en-US" sz="4000" dirty="0"/>
          </a:p>
        </p:txBody>
      </p:sp>
      <p:sp>
        <p:nvSpPr>
          <p:cNvPr id="18" name="Text Placeholder 17"/>
          <p:cNvSpPr>
            <a:spLocks noGrp="1"/>
          </p:cNvSpPr>
          <p:nvPr>
            <p:ph type="body" sz="quarter" idx="16"/>
          </p:nvPr>
        </p:nvSpPr>
        <p:spPr/>
        <p:txBody>
          <a:bodyPr/>
          <a:lstStyle/>
          <a:p>
            <a:r>
              <a:rPr lang="en-US" smtClean="0"/>
              <a:t>30</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4524" y="0"/>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05490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8427733" cy="3166966"/>
          </a:xfrm>
        </p:spPr>
        <p:txBody>
          <a:bodyPr/>
          <a:lstStyle/>
          <a:p>
            <a:r>
              <a:rPr lang="en-US" sz="4400" dirty="0"/>
              <a:t>What is the disadvantage of a large cell or small surface area/volume ratio? </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81649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328246"/>
            <a:ext cx="10045522" cy="5392616"/>
          </a:xfrm>
        </p:spPr>
        <p:txBody>
          <a:bodyPr/>
          <a:lstStyle/>
          <a:p>
            <a:r>
              <a:rPr lang="en-US" sz="3600" dirty="0"/>
              <a:t>What is the disadvantage of </a:t>
            </a:r>
            <a:r>
              <a:rPr lang="en-US" sz="3600" dirty="0" smtClean="0"/>
              <a:t>a large cell or small surface area/volume ratio? </a:t>
            </a:r>
          </a:p>
          <a:p>
            <a:r>
              <a:rPr lang="en-US" sz="3600" dirty="0"/>
              <a:t> </a:t>
            </a:r>
            <a:r>
              <a:rPr lang="en-US" sz="3600" b="1" u="sng" dirty="0" smtClean="0">
                <a:solidFill>
                  <a:srgbClr val="FF0000"/>
                </a:solidFill>
              </a:rPr>
              <a:t>If </a:t>
            </a:r>
            <a:r>
              <a:rPr lang="en-US" sz="3600" b="1" u="sng" dirty="0">
                <a:solidFill>
                  <a:srgbClr val="FF0000"/>
                </a:solidFill>
              </a:rPr>
              <a:t>the cell grows beyond a certain limit, not enough material will be able to cross the membrane fast enough to accommodate the increased cellular volume. When this happens, the cell must divide into smaller cells with favorable surface area/volume ratios, or cease to function.</a:t>
            </a:r>
          </a:p>
        </p:txBody>
      </p:sp>
      <p:sp>
        <p:nvSpPr>
          <p:cNvPr id="18" name="Text Placeholder 17"/>
          <p:cNvSpPr>
            <a:spLocks noGrp="1"/>
          </p:cNvSpPr>
          <p:nvPr>
            <p:ph type="body" sz="quarter" idx="16"/>
          </p:nvPr>
        </p:nvSpPr>
        <p:spPr/>
        <p:txBody>
          <a:bodyPr/>
          <a:lstStyle/>
          <a:p>
            <a:r>
              <a:rPr lang="en-US" smtClean="0"/>
              <a:t>40</a:t>
            </a:r>
            <a:endParaRPr lang="en-US" dirty="0"/>
          </a:p>
        </p:txBody>
      </p:sp>
    </p:spTree>
    <p:extLst>
      <p:ext uri="{BB962C8B-B14F-4D97-AF65-F5344CB8AC3E}">
        <p14:creationId xmlns:p14="http://schemas.microsoft.com/office/powerpoint/2010/main" val="35334668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773724"/>
            <a:ext cx="9435919" cy="4149972"/>
          </a:xfrm>
        </p:spPr>
        <p:txBody>
          <a:bodyPr/>
          <a:lstStyle/>
          <a:p>
            <a:r>
              <a:rPr lang="en-US" sz="4000" dirty="0"/>
              <a:t>Do larger organisms have larger cells than smaller organisms, or more cells than smaller organisms?</a:t>
            </a:r>
          </a:p>
          <a:p>
            <a:r>
              <a:rPr lang="en-US" sz="4000" dirty="0"/>
              <a:t>Explain</a:t>
            </a:r>
          </a:p>
        </p:txBody>
      </p:sp>
      <p:sp>
        <p:nvSpPr>
          <p:cNvPr id="18" name="Text Placeholder 17"/>
          <p:cNvSpPr>
            <a:spLocks noGrp="1"/>
          </p:cNvSpPr>
          <p:nvPr>
            <p:ph type="body" sz="quarter" idx="16"/>
          </p:nvPr>
        </p:nvSpPr>
        <p:spPr/>
        <p:txBody>
          <a:bodyPr/>
          <a:lstStyle/>
          <a:p>
            <a:r>
              <a:rPr lang="en-US" smtClean="0"/>
              <a:t>50</a:t>
            </a:r>
            <a:endParaRPr lang="en-US" dirty="0"/>
          </a:p>
        </p:txBody>
      </p:sp>
    </p:spTree>
    <p:extLst>
      <p:ext uri="{BB962C8B-B14F-4D97-AF65-F5344CB8AC3E}">
        <p14:creationId xmlns:p14="http://schemas.microsoft.com/office/powerpoint/2010/main" val="2448748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a:t>Do larger organisms have larger cells than smaller organisms, or more cells than smaller organisms?</a:t>
            </a:r>
          </a:p>
          <a:p>
            <a:r>
              <a:rPr lang="en-US" sz="4400" dirty="0" smtClean="0"/>
              <a:t>Explain</a:t>
            </a:r>
          </a:p>
          <a:p>
            <a:r>
              <a:rPr lang="en-US" sz="4400" b="1" u="sng" dirty="0" smtClean="0">
                <a:solidFill>
                  <a:srgbClr val="FF0000"/>
                </a:solidFill>
              </a:rPr>
              <a:t>Same size cells, but larger organisms have more of them</a:t>
            </a:r>
            <a:endParaRPr lang="en-US" sz="4400" b="1" u="sng" dirty="0">
              <a:solidFill>
                <a:srgbClr val="FF0000"/>
              </a:solidFill>
            </a:endParaRPr>
          </a:p>
        </p:txBody>
      </p:sp>
      <p:sp>
        <p:nvSpPr>
          <p:cNvPr id="18" name="Text Placeholder 17"/>
          <p:cNvSpPr>
            <a:spLocks noGrp="1"/>
          </p:cNvSpPr>
          <p:nvPr>
            <p:ph type="body" sz="quarter" idx="16"/>
          </p:nvPr>
        </p:nvSpPr>
        <p:spPr/>
        <p:txBody>
          <a:bodyPr/>
          <a:lstStyle/>
          <a:p>
            <a:r>
              <a:rPr lang="en-US" dirty="0" smtClean="0"/>
              <a:t>50</a:t>
            </a:r>
            <a:endParaRPr lang="en-US" dirty="0"/>
          </a:p>
        </p:txBody>
      </p:sp>
    </p:spTree>
    <p:extLst>
      <p:ext uri="{BB962C8B-B14F-4D97-AF65-F5344CB8AC3E}">
        <p14:creationId xmlns:p14="http://schemas.microsoft.com/office/powerpoint/2010/main" val="5763241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000" dirty="0" smtClean="0"/>
              <a:t>What form of cell transport can move materials from low to high concentration, against the concentration gradient?</a:t>
            </a:r>
            <a:endParaRPr lang="en-US" sz="4000"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Transport- any type</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654112" y="465138"/>
            <a:ext cx="5051491" cy="4923692"/>
          </a:xfrm>
        </p:spPr>
        <p:txBody>
          <a:bodyPr/>
          <a:lstStyle/>
          <a:p>
            <a:pPr>
              <a:lnSpc>
                <a:spcPct val="150000"/>
              </a:lnSpc>
            </a:pPr>
            <a:r>
              <a:rPr lang="en-US" sz="4000" dirty="0" smtClean="0"/>
              <a:t>This indicates</a:t>
            </a:r>
          </a:p>
          <a:p>
            <a:pPr marL="514350" indent="-514350">
              <a:lnSpc>
                <a:spcPct val="150000"/>
              </a:lnSpc>
              <a:buAutoNum type="alphaLcPeriod"/>
            </a:pPr>
            <a:r>
              <a:rPr lang="en-US" sz="4000" dirty="0" smtClean="0"/>
              <a:t>Dynamic equilibrium</a:t>
            </a:r>
          </a:p>
          <a:p>
            <a:pPr marL="514350" indent="-514350">
              <a:lnSpc>
                <a:spcPct val="150000"/>
              </a:lnSpc>
              <a:buAutoNum type="alphaLcPeriod"/>
            </a:pPr>
            <a:r>
              <a:rPr lang="en-US" sz="4000" dirty="0" smtClean="0"/>
              <a:t>Isotonic solution</a:t>
            </a:r>
          </a:p>
          <a:p>
            <a:pPr marL="514350" indent="-514350">
              <a:lnSpc>
                <a:spcPct val="150000"/>
              </a:lnSpc>
              <a:buAutoNum type="alphaLcPeriod"/>
            </a:pPr>
            <a:r>
              <a:rPr lang="en-US" sz="4000" dirty="0" smtClean="0"/>
              <a:t>Diffusion</a:t>
            </a:r>
          </a:p>
          <a:p>
            <a:pPr marL="514350" indent="-514350">
              <a:lnSpc>
                <a:spcPct val="150000"/>
              </a:lnSpc>
              <a:buAutoNum type="alphaLcPeriod"/>
            </a:pPr>
            <a:r>
              <a:rPr lang="en-US" sz="4000" dirty="0" smtClean="0"/>
              <a:t>All of these</a:t>
            </a:r>
            <a:endParaRPr lang="en-US" sz="40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
        <p:nvSpPr>
          <p:cNvPr id="2" name="AutoShape 2" descr="data:image/jpeg;base64,/9j/4AAQSkZJRgABAQAAAQABAAD/2wCEAAkGBxQREhUUEhQUFhUXFhcVFRgYGBQYFhQYGhcXGBwUGBcYHiggGBomHRUYITEhJiksLi4vHB8zODMsOCg5Li4BCgoKDg0OGxAQGiwkICQ0LDQsLzU0NDIsLCwsNCwsLCw3NywsLCwsLDQsNCwsLCw0LCwsLCwsLCwsLCwsLCwsLP/AABEIAKgBLAMBIgACEQEDEQH/xAAcAAEBAAIDAQEAAAAAAAAAAAAABQQGAQMHAgj/xABHEAACAQMCAwQDDQUGBgMBAAABAgMAERIEIQUTMQYiQVEyM2EHFCMkU2Nxc4GUo7PUQlJ0kbQVFkNigpJUcqGx0dOywfA0/8QAGgEBAAMBAQEAAAAAAAAAAAAAAAECBAMFBv/EACcRAQACAgICAQMEAwAAAAAAAAABAgMRBBIhMRMFIlFBYbHhgZGh/9oADAMBAAIRAxEAPwD3GlKUClKn8c4h73heQAFhZUU3szswVQSoJAyIuQDYXNBQpWpN2xsyMYX5BjWRpLrdLxaiVgUvldfe5Ui1738t6/D+OiZlUQzKSGJzCDDG3XvG98hbHLxvaxoK1KUoFKUoFKUoFKUoFKUoFKUoFKUoFKUoFKUoFKUoFKUoFKUoFKUoFKUoFKUoFKUoFKUoFdckKsQWAJU5Lf8AZNiLjyNmI+012VHWXUySSiOSBFjkCANDI7H4ON7lhMo6v5eFBmHhUJ6xR+kW9FfSOd2+k82Tf/O3ma+9Lw+KL1caJsR3QBsTe230VicjWfL6b7tL+opyNZ8vpvu0v6igqUqVydZ8vpvu0v6iueRrPl9N92l/UUFSlS+RrPl9N92l/UU5Gs+X033aX9RQVKVL5Gs+X033aX9RTkaz5fTfdpf1FBUpUvkaz5fTfdpf1FORrPl9N92l/UUFSlS+RrPl9N92l/UVhcX1Wr06B2l07AywxbaeS4M0yQg//wBG9jICfZeg2GlSjFq/l9N92l/UU5Wr+X033aX9RQVaVL5Gs+X033aX9RXzytX8vpvu0v6igrUqUIdX8vpvu0v6iueRrPl9N92l/UUFSlS+RrPl9N92l/UU5Os+X033aX9RQVKVL5Gs+X033aX9RTkaz5fTfdpf1FBUpUvkaz5fTfdpf1FfCy6iOWJZXhdZGZO5E8bAiN3BuZXv6FrW8etBUllCi7EADqSQAPtNfEOrR/QdW+hgfLyPtH867JEBFiLitQ1fAJTHHywyPHpNSoMcnLImYwmMEoRcXQnfu7C9Bt6OD0N97faOor6rURw/VjUxuDIU5rlgZPgghllN7LIDlg6WBSQd1QBHu1dvGuG6lmkeMy2Mid1ZXGUQiGQRRLGFbm2JOSkgHc3sQ2mvh5QvUgfaPMD/ALkD7RWkanhvES64FwRHiXMvda+lcAsuZUMJyn+GTtlmQcRkT8HmLwvGmoSwx+E1GbIvvrTykOTIcroknixtYX6Cg3KlaXoOD6pjGsp1CplHz/jLZO4h1IlkRkfJYmdoMUBW2N8F8dn4Kki6eETXMoiQSEkElwoyJI2O996DNpSlApSlAqdwr1mp+vH5ENUancK9Zqfrx+RDQfPH4JHReVlksiv3Wxvh3gpNxdSQAR4gmoMsGuEboOYS6ykENHZXcyEqXZs1C3QR4dD1sOm40oNeik1mGoupuH+BPwVymRuFW9gQgGOZ3J3sNh16aLVgSyHMyNEiRK5TFWzlAd1Q4hsTGzkXvYhegFbJauaCZ2fjlji5c1yUJVWzL5p1U5t3mIBxJbclSfG9U64tXNAoTSovbDXvp9JNJHs4ChTa+Jd1TO3+XLL7KmI3OoHfru0GlgbCbUQRv+68iK38ib+NZmk1kcq5Rujr0yRlZbjqLg2vXhCLbz33JJJLE9SxO7E+JO5q12N1bw6yLA7SsI5F3s4I2Yj95TYhvAZDxr1c30q2PFN+25j2z15EWtrT2SpfaT1S/wARpP6qGqYqZ2j9Uv8AEaT+qhryWg7QaJpo1CWyWRZBckAMl2Um3UZBdvEXqFLwTVct41cWdZMu9Zc5DI0hIxJYMXW24xt/PcGNhvWr6n3QuHxvgdRc3tdI5pE629Yileo86RWZ9DJh02rx1ALg5NeE3swXIllviQvdsAbbHw2u2NJwSV49TmQ0kun5K3INt5iEJK26SICbEEgkg1d4XxOLUoJIJFkQki6m9iOqnxBHkd6zKCR2a0DQRshAUZsygYd1TbYhFVBvlsoA6XuSSa9YvEeIxadDJNIkaAgFnYKtz0Fz4nyqVo+2ehlYImpjyYgKGuhYnoFzAufYP/upiJNLrmwrw3j3b7VamQtDK8UH+GqWVivg7uN8j1sCAAbb9T7i4uPYRXgPHuyOo0UhjEUskX+FKiM6svgHwBwYCwOVrnpetHFjHNvvdcXXf3M3gPb7VaaRTNK80H+Ir2Zgu93RzY5C97MSCBbbqPckNxXgHAeyGo1sgQxSxxH1kjoyKEPXDMDNjYgWvY9bV7/GtgBTlRji32f5M3Xf2vqp3E/W6X61vyJqo1O4n63S/Wt+RNWZyfXHtSYtPK69VjZh16gezepnA+NvM+pR8LxHu4Wta7ixIdu8MdwwRr37trE2eIaxII3lkNkRS7HyAF6i/wB7oTGXVJXCq7SBOU/LVLXYsrlG9IWwLHr5G0DH4FxyaRoc+Xy3ZYgAHzv7zXUZlyxB3yXHHyN/CvjiPG5+fhG0WSvKBBZua2ELupc5WwcgWsBbbc7iqc3aCMYgBrs7oNtrpqo9K3j+/KCPZv7KwdJ2jE0fw0Uio6RXdGsqmWJXCZBldWJbEFRttci9B1p2imkAki5XJKpKuSvm8TzGNSCHAUsozBIPUC1dOm7TzSzNFGYd3VVYqSFu0oKsqzZFhy12blnfdRfapw/jkZsojeNQl0UhQQgTIbKxA7oFh7d7GviXtXEoY8qcqoZiwVLWVEkfq4PdRwfbuBc7UEj+9M4WNmWMloopwFEgAEun1UmDd4lsW04N9tj0uL1tfB9VzYg2ccm7DOIERvZiLrcny8zvfc1mLY71zapHNKUoFKUoFTuFes1P14/IhqjU7hXrNT9ePyIaCjUXtP2ij0UYZwWdjjGi2yc2uTvsqjqWPTYbkgG1XnHuradhJBMQeWA8RbwR2KkA+WeNr9Lqo6kCu3Hx1yZa0tOolW8zFZmHUvujz9Tpov8AlEr/APzw3/21u/Zzjkesi5kdwQcXRrZxt1xaxI6EEEGxBBrxit99ynSvbUTG/Lk5aR+RMZlzdd+l5At/8len9Q4WHDji1PE/yz4ctrTqW/1p3aPt0unkMUMfOkX07thGp2OOWLFmsfAWHnfatxNeEa6Bo5ZY3FnWR8ulyWYsH2/eDBv9VZOBx6Z8nW8/265rzSu4b5wv3RVZ1XUQ8oMQM1fmIpJsM7qpVd/SsQPGw3rctZpEmjaOQBkcFWHmDtXhT9LWvchQPFixsFA8SSbAeN69w4HC0enhSQ3dYo1c+bKgBP8AMGr/AFHi48F46T7/AE/CMOSbxO3net9zzVK1oJIZF8DKzxvba2XLjZWPXcY+G1XuyvYo6eUTTsrut+Wqg4R3Fi923Z7Ei9gACRY9a3SuCaz35me9OlreFoxVidxD5dwouTYDr7Kl8elDwIym4M+kIPgQdVCQaxtdq01EhiLqIkPwt2A5jbWhG/ojq30BfOuzj+qjMSgOh+MaU7MvQaqEk/QAKy7IvEz+yP7rWpdNAQmwkkWKTp6tgxKn2MVCn2Ma8Wr9FcUGn1ETxSvGyOpVhmBcHxBBuCOoI3B3rznU+5nHn8Hr0Ed+jxq72v0zWRR029GtvF5FMcTFmrFmpXxKd7kupddfgp7skTmRfA4Wxf6QWx/117VWqdkuz+l4erYSq8j2zkZkBIF7KoGyqLnbr5k1s8MyvupBHsIP/auGbJF7zaHO94tbcPEvdR1zycQkR74QhFiB6d+NHaRdupLFb7+hWpMoIsQCD1B6Gvcu2nYiPXkSB+VMoxDhQwZeuMi3BYC5IsQRc+G1arpfclkLDm6pQn7XLjOZH+VnYhT03Kt9FbMHJx0x6l3x5axXUtr9zHWyTcPjMjFipeMMdyyo7Ktz4kAY3O5KknetrrE4Xw+PTxJFEuKIoVR1sB5k7knqSdybk1l159p3O2efbi1c0pUIKncT9bpfrW/ImqjU7ifrdL9a35E1B3cWaMQyGb1QRjJ19AAk9N+nlvUPiHDdJLBiJgBJnFHKdRI5Zn2wLGS826+gxI7trVZ45oPfGnmhuF5sTx3K5AZKVuVuMhv0uL1r+v7ImZmd5hm/MEgVZUjZJEhQqFjmVr46dPSZgbnbpYM2Xh+hDSSMygo2T3nfGJmljn3UvjHlJGj2sLnzub9kHBtGMcegCKBzpChtHinczxZsLWJF/H210PwGQBgs0ajmGRTyiHszySMryLIGO8psylfG98jWPouyzRpHHzkMaiMMDGSzmOJovSMh7pBU2IJ2O5vtAzJdJoZFRs0xZhGjLOy5sFMYjDI4y7twVvv4gkVmngUBUrh3WV1IyfcOiowve+6qB9la9J2LLLZp77SIw+MYmOVYVZbifmN6gWzdgAbWsBbc6kFW1c1xeuaBSlKBSlKBU7hXrNT9ePyIao1O4V6zU/Xj8iGgo116iBZFKuoZWFmVgCrA9QQdiPZXZSggDsZof+GjI6YnIpby5ZONvsq5HGFFlAAAsANgAPACvulTNpn2OL1K4x2c02rtzogzAWDAsjgXvjmhDWv4XtValImYncCHwnsnpNMweKLvi+LM0kjLfrZpGJH2VbArmsbiWqEMUkh3CIzkeYVSx/7Um0zO5kd0koXckAe0gCuVYEbbg14Nr5W1Ehl1BEkhv13CA/sRg+gg6WHXqbm5OTwLiLaKUSxHFbgyoNklTocl6FgN1bqCB4Eg+nb6VkjF33G/wzxyKzbT1XX8MEbmaOJXv62PFSX/AM6X6Sezo30711cWhheBHjRLNPpbEKAbHVQgg7X8wR9IrYVqX2iHwK/xGk/qoa8qIh1ikRLL/s6L5KP/AGL/AOKf2dD8lH/sX/xWSTXGVNQt1j8Mf+zofko/9i/+K7oYFQWRQo8gAB/0rspU6IiIKUpRLgmvL+2/uhTRzPBpMVCEq8pXJi+4KorDEBT4kG5B2sN/UDXgnbzgUmj1Mzup5MsjypJ+x8IxdkY9FYMx2PUWI8QO/GrS19XdMUVm3ln8K90jWxODKyzpfvqUjR8dvQaMKAR13BvuNr3HsnDtYk8UcsZySRFkQ2IurAMDY7jYjY1+cOHad9S4j0681ybALvb2seiKPEnYV+h+zvDve2lggJyMcSIWAsGIUAsB4Am5tXTl0x1mOq2atYnwo1O4n63S/Wt+RNVGp3E/W6X61vyJqyOLr7VzNHo9S8ZKusErIVIDBghIIJ2Bv57VDk0msYvyzMiiPUGAPIpYSY6cRiQ3bIZ++CA2QA67WFXe0+qaHSaiRCFZIZHVjaylUJBNwRa48jUDXdrpIyVWOKQqZDmrosUgRIXwVpXUKx5xW92tgTY3ssDo4lotVJDMgTUmNknWGPmx80M0UQTmsz95cxPsWYWYXHQLnakay5VVlsDMSwaMB0aWNkSO7XD8oyKpIADDr0NcQ9o5c2GKFEljRrk5tzddPpBawAGPKVvG+49tZnZvjzalyp5XqYZrIxLxmQyAxSA9GXl9drm+wtUiZquHT5u8Y1KloYUBZw7WSaclHCzJvi6HJWyte5Y3DZvFl1TaWEIsgmKfCYut0flm2RDR5jPyKi/UWrZ6VA0vW6XWlMlaUMznIAhioEQwxXmxqBnnex3ONwVG24acHFcjdrDI9Lm25t4b12UqQpSlApSlAqdwr1mp+vH5ENUancK9Zqfrx+RDQUawuKcVi0y5TOqAmwv1Y+SqN2PsArNrx/t3Oz6+UP0jCJF7EaON2I8ruzA+eI8hbRxeP8+SKb0pkv0rtvmk7daKRgBMVuQAZI5ohc9BlIgA+09SB41sYNeBmvVPc3nZ9CmRLBWkjQ/5EcqF/wBNsPPu71q53AjjxFqzuJUxZe/iYbTXGVRu1vGDpNM0igF7hIwembbAtuCVG7EA3sDXk8/FNRI2b6jUFuu0siL9ASMhQPYBXDjcLJyNzX1C2TLWnt7iDXzNEGBB3BBBHmDtavPOwfaWVphp5nMgcHlM27qygsUZurgqCQTuMTub7ejVxzYbYrzS3tatotG4eUcU7CamFyIFE0X7HfVZFG/dfmEBrC3eyufIVl9nuw0zSq+qCpGhV8A2TuwNwpKHFVBAJsWy3Gw3PplcV3nn55x/HM+P+q/FTfbQBUztH6pf4jSf1UNVKl9o/VL/ABGk/qoaxujVPdV7SS6ZIoICUaUOzSA2ZEXEYr5Mxb0uoCm1iQR5MNTIDkJJQ373Mkz/AN98r+29ez+6L2TbXJG8RAmiywDGyyK2OSE2NjdVIPsI/auPMB2N4he3vSS//NDb/dzMf+tehxbYop92ttOKaRXy9G9y3tLJqo5Ip2LyQ4HM+k6PnjlYWyBjYX8Ra++53iRwoJNgALknYAeZPgK1T3Peyp0ETGQqZpSDJjuqhb4xqSASBkxufFj4Vd7QaNp9LPEjYtJDLGrfus6Mob7Cb1iyde89fThbW/Dz3i/urNmV0sSNGDYSSFjzOu6otrKdiCWuR4Cs/sn7pQ1EywamNYmchY5Fa8bOR6DBt0JOy7kEkDra/k8kbKzI6lXRirqeqMOqn/8Ab9ehrP7OaF9Rq4IoxduYjm37CI4ZpD5AAbHxbEdSK3342KMe4/20WxUiu36Mr5ZQa5Wua81lfCRgdAB9AtX3SlAqdxP1ul+tb8iaqNTuJ+t0v1rfkTUGTr9SsUbO/oqpZtiTYDoFG5PsG5qd/bUQKqUkU3FwY2HKLSNErMLbAuGAYXBF2vjvVLXadJI3ST0GUhtyuxHUMCCp9oNxUwcHgYqc2YgBiTK5LgSGRS/e7yhySB0FyOm1B86btFA5UAOuQVlLIVUqwlYNfoBeJ+vjb94EzuGcb0URflmTIqpIYyO9hY8sB2LArzenmSN7G1KTgmmeMIbMjRpEBme8sTF1AN9yDc3r402i00w5iOSs3wgAkYI1ypLql7fsAnbrl0ubwOqbthDFlzwYcXcd8rcrGsbPIbHoOaosLnyv4Zun44sk6wqjWKzHMghSYXjjYLtv3nIvt6O1wb1i6zQ6XmAtIVeWR0XGV1LM0YZ4wVO11gBI23XaxNZei4XCsnPQk7SW+EYxqJHDyYrfEXZAfZv06VIxtJ2nRgckkQiSRG2yCKs7wLI5X0VZkP0WbwUmrwqGOCaa4YMe+5ewlbGQtKZsSA3eXmFmC9O8w6Eiqg1aczlZDPFmt12UoDfy9Yux86DIpSlApSlAqdwr1mp+vH5ENUancK9Zqfrx+RDQUa17tP2Uj1pVyzRyKMQ62N1vfFlOzC/ToRc2O5vsNKtW1qz2rOpRMb8S870vuaNf4bVZLcXEcPLYjxGTSPa+3hfr9I3zQ6RIUWONQqIoVVHQACwFd96A1fLnyZZ3edorWK+oR+1nBjrNO0anF7h4yema7gNse6d1Nt7E2ryfUcJ1MbYPptRle3dikkXra+castvt/lXuNcWrtxubk4+4r6lW+Kt/bzzsH2YlWYaidOWEB5StbMs11Lsv7ACkgC9zkbgW39EpWJxTiCaeJ5ZTiiC5O5PsAA3ZibAAbkkAVxy5bZr97e5WrWKxqGUx2qZ/ajf8NqPwv/ZWlTe6RKScNMipfYPIS5H+YKMVPsBYe2th7Kdrk1pMbJyplGWGQYOtwM42sCwFwCCoIJHgQTbJxc1K9rV1CveLTqJVP7Tf/htR+F/7Kn8d4gzRqDBMvw+mNzyrbamI47P1NrD2kdK2O1S+0Y+CX+I0n9VDWfynrP5dWq1jSKVOn1Qv4qY1YeNwRJ7Kmnjk2mKiaOR0JsrERLNfywViJT/ygH2VtRFeM8W7dss7+8lQLcjnSBpZpfapc2jTrZd7ix26C1MN8k6qr8OS8/bPl7LG9wCL/bsf5V9mvI+z3umzLKq6wRtESAXRSrx3/bIBIddxcAKQLne1j62DVsmO2OdWd7Vms6lL4n2c0upYNPp4pGAsGZFLAb93Lrbc7XtXfwvg8GmBEEUcQJBbBVXIgWu1vSNvE1nUqm1XBNQOM9s9FpHwmnAcWuqLJIy3ue8sasV6eNZ/aLUvFpdRJELyJDK6DbdljYqN/aBX5zve5JuSSxJ6sSblifEkm5NaOPg+WZ3Pp1x4+79D8E7SabWX97yq5ABK2ZXUHoSjgMB4Xt1uKrV+cOBal4tVp5IyQ4mjUW8Q7qhT6GDFft8wDX6OFVz4fitraMlOk6c1O4n63S/Wt+RNVGp3E/W6X61vyJq4ub743offGnmhuBzI3juRcDJSu48RvUPVdlC0kzq0Y5mRW6sccoliwKFsGWy+KnbEW7t6t8d5nvebkkiXlPyytiwfE4kZbXvbrtUDUjWrJMFaZlAYRgCPdOUuLCRgQH5lzurH0hiVsRA7dB2ZeJgxaF7uWIeMtheVZbx97Z7gi/S4Rrd3E48XZOQcnvxWiEaiyWJCCReo33EhO5IG4A3yrs4c2ryXm++AuZCYiLcGQetLi+AjOx2Nsts7CsPQR6yNdOirPZEjWTIqQdpA+2N/Sx3yJ2Fha5IZr9k7CMJylVBGMcDiQunngOykW2mB/wBFrjqMrScBdNNNDmhMjZLdAyoMUXAlheT0CcnuRkBviKlz6LV/AXbUOUaNy1osg7aXUo117qkcwxbHYFvAdKWhk1PvSbJZTIGIiN1DuuKd8BkJSxLizBj3Ta4IoMbT9kiFbJo2Y8zE4HuF5hMbXJtuB0tcgGw6DO4TwFoZxITFYJOgxQq782ZZcna+5GJB8ySdr2EuJdeY3N5Qyh8AeX3gZjY7jvMIj3b2ubZC/TYeA83lDmli2T2LKFbHI43AJ8Lbmxta4vUilSlKBSlKBU7hXrNT9ePyIao1O4V6zU/Xj8iGgo1K7UcTOl00kwAJUKFB6FmYIt7eGTC9VawuMcPXUwvE98XFiR1HiGHtBAI+ipjW/I8N1yc9stR8O/70oVj4XsCLINhsoA9lbJ2I4zJBqY4smaGVsChJIRj6Lpe+O4AKiwORPUVj6vshrY2xEPNA/bjaMK3txkcMp9m9vM9a2Dsf2OlSZZ9SAgjuY4wwZixFs3KnEAAmy3NyQTa1j7/Jz8SePMV1+35iWOlckX8vQxSgpXz7YVq/ujaV5NG3LBbB0kZRuSqnvG3jiDnbcnHYXtW0VwRVqWmtotH6ImNxp4EjAgEEEHcEbgjzB8a2L3P9M8mtRkvjEGaUi1hkjKsZ36ktl4+h9FegT9kdG7Fzp0DEljjkgYk3JYIQGJO5J61T4fw+OBMIY0jQEnFFCi5NybDxJPWvU5P1T5cU0iut+3CmDrbe2QKmdo/VL/EaT+qhqpUvtH6pf4jSf1UNeS0KMqXBHmCK/N3FuFvopTp5hiy7KTcLKoGzxk2yFrdOh2NiK/SldOo0ySCzqrDyYAj+RrthzTincL0vNJfnHhPCn1sgghGTNsxFysSnq7keiAL2v1NgNzX6RiTEAeQA/lXzBp1QWRQo8lAA/kK7aZs05Z3JkyTeSlKVxUcML15zxr3K0kctpp+QGJJRo+ai3uSEs6lRc9LkDoLDYej0q1b2pO6ymLTHppPZT3PItHKJpJDNKvod0IiHEgsEuSW3O5JsOgvvW7UpS1ptO5JmZ8yVO4n63S/Wt+RNVGp3E/W6X61vyJqqhx2l1bQ6TUSoQGjhkdSbAAqhIuTsBtUPW9rHjZk5Ks6cxmxkGBWNIHIV2AAa2oUd6wGJud62fXTIkbtJ6CqS2xOwG+wuT9A61K/tHSdxClhkGVTC4ETGQxqzAr8FdwwDG19yNt6DAi7SSZsDGCiyIjMX7/wutn0i4qEAsvKU7nobbkXOZ2e462pazKigwQ6hcZM2CymQBXXEYkcvwJBN/KvvS8b0shAW4zxIyikQNfmyK12UC14pDfz9rC+BwriGigzaN5CWRSWZZmYqtmC3YXZxzt+rkk3uVNoG1VzUD+9cC5mUvGFZ17yODiiozSkW7qDmLcnYVlw8cjecQoGJKyktiwW8TojBWIs/ee2x2tUipalQ9J2nhf0hIp5kkdikhxwnaAOxC2RWZdibeP7ptcoFKUoFKUoFTuFes1P14/IhqjUqPSzxvKUMRWSQOMg9x8HGltuvoX+2gq0qf8Z+Y/Ep8Z+Y/EoKFKn/ABn5j8Snxn5j8SgoUqf8Z+Y/Ep8Z+Y/EoKFKn/GfmPxKfGfmPxKChSp/xn5j8Snxn5j8SgoVL7R+qX+I0n9VDXZ8Z+Y/ErD4to9VNGFDQKRLDJe0h9VNHKV+0Jb7aC5Sp498/MfiU+M/MfiUFClT/jPzH4lPjPzH4lBQpU/4z8x+JT4z8x+JQUKVP+M/MfiU+M/MfiUFClT/AIz8x+JT4z8x+JQUKncT9bpfrW/Imrn4z8x+JXx71meSJpDEFjZmsudyTG6W36enf7KDM12lWWNo3viylTYkGx8QRuD7anNwOMlWaSVj3cyWHwuEhkQPYdFdiQFxG5HTavvtXpml0WpjRcmeCVFWxORZCALC1+tRG7JM5c/AxZR6hUWMMV07yrp0V49l3+BdiRibyEDxYhT1nAtMICshYRrCiE5EWSIlwbje/W58q7G7Pwlna7AOcioIC5EqxYbX3xGxNhvYC9QdX2SkeOQBNKBIJlWKz8nTcyOFBJFZRdgYmbZUuZG3FiWy9T2emckXiwBmZb5XkMs0cpjcWsqdxkNsrhr2FrGBmargenkla7tzN3IDLdUlxUgXHdVjAO8O8CpsRWbpeCpHLzVaS45oVS3cTmurvYWvuyg7k23AsNqg6vssz5ER6cFoo0xW6hDHLK4VSY2DLaUekhF0HcFxjsnCoXjjRJCpKIi5LsGIUAnG1kFxsAT9nSkDD/u3FkSGkAZ2d1DAB7ytNg218RI7sN795hcg2qwBXNKkKUpQKUpQKUpQKUpQKUpQKUpQKUoaCc3GoQ7IXCsrpGcri7yegFv6VzcbeIYdQa7pOJwrllLGMMc7uowy9HK57t/C/WsFezkasGRpFbIMzAqTIeaJe8GUjc5DYCwdrWNiPg9mo+Y8iySqzMXW3LPLYtkxTJD6R6hr+y1Bnz8UiRci6kWJ2INwFyJAHXby8xXWnG4GXISxnfG2S5ZWywte+VjfHrapmj7JIqIryyHGMJYYBFJiWNivdy3xy3JsfZtWTF2bjW5LyMSnLBPL7qb2QYoOhZjc3PeNydrBQk4nCtspYxfpd0F9r7XO+xB+isiKUOoZSGUgEEEEEHcEEdRUXT9l4lKnORscccjH3VV4HVBZB3R72jG+5F7kneq+j0wiRUW9lFhfr/0oO6lKUClKUClKUClKUClKUClKUClKUClKUClKUClKUClKUClKUClKUClKUClKUClKUClKUClKUClKUClKUClKUClKUClKUClKUClKUClKUClKUClKUClKU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data:image/jpeg;base64,/9j/4AAQSkZJRgABAQAAAQABAAD/2wCEAAkGBxQREhUUEhQUFhUXFhcVFRgYGBQYFhQYGhcXGBwUGBcYHiggGBomHRUYITEhJiksLi4vHB8zODMsOCg5Li4BCgoKDg0OGxAQGiwkICQ0LDQsLzU0NDIsLCwsNCwsLCw3NywsLCwsLDQsNCwsLCw0LCwsLCwsLCwsLCwsLCwsLP/AABEIAKgBLAMBIgACEQEDEQH/xAAcAAEBAAIDAQEAAAAAAAAAAAAABQQGAQMHAgj/xABHEAACAQMCAwQDDQUGBgMBAAABAgMAERIEIQUTMQYiQVEyM2EHFCMkU2Nxc4GUo7PUQlJ0kbQVFkNigpJUcqGx0dOywfA0/8QAGgEBAAMBAQEAAAAAAAAAAAAAAAECBAMFBv/EACcRAQACAgICAQMEAwAAAAAAAAABAgMRBBIhMRMFIlFBYbHhgZGh/9oADAMBAAIRAxEAPwD3GlKUClKn8c4h73heQAFhZUU3szswVQSoJAyIuQDYXNBQpWpN2xsyMYX5BjWRpLrdLxaiVgUvldfe5Ui1738t6/D+OiZlUQzKSGJzCDDG3XvG98hbHLxvaxoK1KUoFKUoFKUoFKUoFKUoFKUoFKUoFKUoFKUoFKUoFKUoFKUoFKUoFKUoFKUoFKUoFKUoFdckKsQWAJU5Lf8AZNiLjyNmI+012VHWXUySSiOSBFjkCANDI7H4ON7lhMo6v5eFBmHhUJ6xR+kW9FfSOd2+k82Tf/O3ma+9Lw+KL1caJsR3QBsTe230VicjWfL6b7tL+opyNZ8vpvu0v6igqUqVydZ8vpvu0v6iueRrPl9N92l/UUFSlS+RrPl9N92l/UU5Gs+X033aX9RQVKVL5Gs+X033aX9RTkaz5fTfdpf1FBUpUvkaz5fTfdpf1FORrPl9N92l/UUFSlS+RrPl9N92l/UVhcX1Wr06B2l07AywxbaeS4M0yQg//wBG9jICfZeg2GlSjFq/l9N92l/UU5Wr+X033aX9RQVaVL5Gs+X033aX9RXzytX8vpvu0v6igrUqUIdX8vpvu0v6iueRrPl9N92l/UUFSlS+RrPl9N92l/UU5Os+X033aX9RQVKVL5Gs+X033aX9RTkaz5fTfdpf1FBUpUvkaz5fTfdpf1FfCy6iOWJZXhdZGZO5E8bAiN3BuZXv6FrW8etBUllCi7EADqSQAPtNfEOrR/QdW+hgfLyPtH867JEBFiLitQ1fAJTHHywyPHpNSoMcnLImYwmMEoRcXQnfu7C9Bt6OD0N97faOor6rURw/VjUxuDIU5rlgZPgghllN7LIDlg6WBSQd1QBHu1dvGuG6lmkeMy2Mid1ZXGUQiGQRRLGFbm2JOSkgHc3sQ2mvh5QvUgfaPMD/ALkD7RWkanhvES64FwRHiXMvda+lcAsuZUMJyn+GTtlmQcRkT8HmLwvGmoSwx+E1GbIvvrTykOTIcroknixtYX6Cg3KlaXoOD6pjGsp1CplHz/jLZO4h1IlkRkfJYmdoMUBW2N8F8dn4Kki6eETXMoiQSEkElwoyJI2O996DNpSlApSlAqdwr1mp+vH5ENUancK9Zqfrx+RDQfPH4JHReVlksiv3Wxvh3gpNxdSQAR4gmoMsGuEboOYS6ykENHZXcyEqXZs1C3QR4dD1sOm40oNeik1mGoupuH+BPwVymRuFW9gQgGOZ3J3sNh16aLVgSyHMyNEiRK5TFWzlAd1Q4hsTGzkXvYhegFbJauaCZ2fjlji5c1yUJVWzL5p1U5t3mIBxJbclSfG9U64tXNAoTSovbDXvp9JNJHs4ChTa+Jd1TO3+XLL7KmI3OoHfru0GlgbCbUQRv+68iK38ib+NZmk1kcq5Rujr0yRlZbjqLg2vXhCLbz33JJJLE9SxO7E+JO5q12N1bw6yLA7SsI5F3s4I2Yj95TYhvAZDxr1c30q2PFN+25j2z15EWtrT2SpfaT1S/wARpP6qGqYqZ2j9Uv8AEaT+qhryWg7QaJpo1CWyWRZBckAMl2Um3UZBdvEXqFLwTVct41cWdZMu9Zc5DI0hIxJYMXW24xt/PcGNhvWr6n3QuHxvgdRc3tdI5pE629Yileo86RWZ9DJh02rx1ALg5NeE3swXIllviQvdsAbbHw2u2NJwSV49TmQ0kun5K3INt5iEJK26SICbEEgkg1d4XxOLUoJIJFkQki6m9iOqnxBHkd6zKCR2a0DQRshAUZsygYd1TbYhFVBvlsoA6XuSSa9YvEeIxadDJNIkaAgFnYKtz0Fz4nyqVo+2ehlYImpjyYgKGuhYnoFzAufYP/upiJNLrmwrw3j3b7VamQtDK8UH+GqWVivg7uN8j1sCAAbb9T7i4uPYRXgPHuyOo0UhjEUskX+FKiM6svgHwBwYCwOVrnpetHFjHNvvdcXXf3M3gPb7VaaRTNK80H+Ir2Zgu93RzY5C97MSCBbbqPckNxXgHAeyGo1sgQxSxxH1kjoyKEPXDMDNjYgWvY9bV7/GtgBTlRji32f5M3Xf2vqp3E/W6X61vyJqo1O4n63S/Wt+RNWZyfXHtSYtPK69VjZh16gezepnA+NvM+pR8LxHu4Wta7ixIdu8MdwwRr37trE2eIaxII3lkNkRS7HyAF6i/wB7oTGXVJXCq7SBOU/LVLXYsrlG9IWwLHr5G0DH4FxyaRoc+Xy3ZYgAHzv7zXUZlyxB3yXHHyN/CvjiPG5+fhG0WSvKBBZua2ELupc5WwcgWsBbbc7iqc3aCMYgBrs7oNtrpqo9K3j+/KCPZv7KwdJ2jE0fw0Uio6RXdGsqmWJXCZBldWJbEFRttci9B1p2imkAki5XJKpKuSvm8TzGNSCHAUsozBIPUC1dOm7TzSzNFGYd3VVYqSFu0oKsqzZFhy12blnfdRfapw/jkZsojeNQl0UhQQgTIbKxA7oFh7d7GviXtXEoY8qcqoZiwVLWVEkfq4PdRwfbuBc7UEj+9M4WNmWMloopwFEgAEun1UmDd4lsW04N9tj0uL1tfB9VzYg2ccm7DOIERvZiLrcny8zvfc1mLY71zapHNKUoFKUoFTuFes1P14/IhqjU7hXrNT9ePyIaCjUXtP2ij0UYZwWdjjGi2yc2uTvsqjqWPTYbkgG1XnHuradhJBMQeWA8RbwR2KkA+WeNr9Lqo6kCu3Hx1yZa0tOolW8zFZmHUvujz9Tpov8AlEr/APzw3/21u/Zzjkesi5kdwQcXRrZxt1xaxI6EEEGxBBrxit99ynSvbUTG/Lk5aR+RMZlzdd+l5At/8len9Q4WHDji1PE/yz4ctrTqW/1p3aPt0unkMUMfOkX07thGp2OOWLFmsfAWHnfatxNeEa6Bo5ZY3FnWR8ulyWYsH2/eDBv9VZOBx6Z8nW8/265rzSu4b5wv3RVZ1XUQ8oMQM1fmIpJsM7qpVd/SsQPGw3rctZpEmjaOQBkcFWHmDtXhT9LWvchQPFixsFA8SSbAeN69w4HC0enhSQ3dYo1c+bKgBP8AMGr/AFHi48F46T7/AE/CMOSbxO3net9zzVK1oJIZF8DKzxvba2XLjZWPXcY+G1XuyvYo6eUTTsrut+Wqg4R3Fi923Z7Ei9gACRY9a3SuCaz35me9OlreFoxVidxD5dwouTYDr7Kl8elDwIym4M+kIPgQdVCQaxtdq01EhiLqIkPwt2A5jbWhG/ojq30BfOuzj+qjMSgOh+MaU7MvQaqEk/QAKy7IvEz+yP7rWpdNAQmwkkWKTp6tgxKn2MVCn2Ma8Wr9FcUGn1ETxSvGyOpVhmBcHxBBuCOoI3B3rznU+5nHn8Hr0Ed+jxq72v0zWRR029GtvF5FMcTFmrFmpXxKd7kupddfgp7skTmRfA4Wxf6QWx/117VWqdkuz+l4erYSq8j2zkZkBIF7KoGyqLnbr5k1s8MyvupBHsIP/auGbJF7zaHO94tbcPEvdR1zycQkR74QhFiB6d+NHaRdupLFb7+hWpMoIsQCD1B6Gvcu2nYiPXkSB+VMoxDhQwZeuMi3BYC5IsQRc+G1arpfclkLDm6pQn7XLjOZH+VnYhT03Kt9FbMHJx0x6l3x5axXUtr9zHWyTcPjMjFipeMMdyyo7Ktz4kAY3O5KknetrrE4Xw+PTxJFEuKIoVR1sB5k7knqSdybk1l159p3O2efbi1c0pUIKncT9bpfrW/ImqjU7ifrdL9a35E1B3cWaMQyGb1QRjJ19AAk9N+nlvUPiHDdJLBiJgBJnFHKdRI5Zn2wLGS826+gxI7trVZ45oPfGnmhuF5sTx3K5AZKVuVuMhv0uL1r+v7ImZmd5hm/MEgVZUjZJEhQqFjmVr46dPSZgbnbpYM2Xh+hDSSMygo2T3nfGJmljn3UvjHlJGj2sLnzub9kHBtGMcegCKBzpChtHinczxZsLWJF/H210PwGQBgs0ajmGRTyiHszySMryLIGO8psylfG98jWPouyzRpHHzkMaiMMDGSzmOJovSMh7pBU2IJ2O5vtAzJdJoZFRs0xZhGjLOy5sFMYjDI4y7twVvv4gkVmngUBUrh3WV1IyfcOiowve+6qB9la9J2LLLZp77SIw+MYmOVYVZbifmN6gWzdgAbWsBbc6kFW1c1xeuaBSlKBSlKBU7hXrNT9ePyIao1O4V6zU/Xj8iGgo116iBZFKuoZWFmVgCrA9QQdiPZXZSggDsZof+GjI6YnIpby5ZONvsq5HGFFlAAAsANgAPACvulTNpn2OL1K4x2c02rtzogzAWDAsjgXvjmhDWv4XtValImYncCHwnsnpNMweKLvi+LM0kjLfrZpGJH2VbArmsbiWqEMUkh3CIzkeYVSx/7Um0zO5kd0koXckAe0gCuVYEbbg14Nr5W1Ehl1BEkhv13CA/sRg+gg6WHXqbm5OTwLiLaKUSxHFbgyoNklTocl6FgN1bqCB4Eg+nb6VkjF33G/wzxyKzbT1XX8MEbmaOJXv62PFSX/AM6X6Sezo30711cWhheBHjRLNPpbEKAbHVQgg7X8wR9IrYVqX2iHwK/xGk/qoa8qIh1ikRLL/s6L5KP/AGL/AOKf2dD8lH/sX/xWSTXGVNQt1j8Mf+zofko/9i/+K7oYFQWRQo8gAB/0rspU6IiIKUpRLgmvL+2/uhTRzPBpMVCEq8pXJi+4KorDEBT4kG5B2sN/UDXgnbzgUmj1Mzup5MsjypJ+x8IxdkY9FYMx2PUWI8QO/GrS19XdMUVm3ln8K90jWxODKyzpfvqUjR8dvQaMKAR13BvuNr3HsnDtYk8UcsZySRFkQ2IurAMDY7jYjY1+cOHad9S4j0681ybALvb2seiKPEnYV+h+zvDve2lggJyMcSIWAsGIUAsB4Am5tXTl0x1mOq2atYnwo1O4n63S/Wt+RNVGp3E/W6X61vyJqyOLr7VzNHo9S8ZKusErIVIDBghIIJ2Bv57VDk0msYvyzMiiPUGAPIpYSY6cRiQ3bIZ++CA2QA67WFXe0+qaHSaiRCFZIZHVjaylUJBNwRa48jUDXdrpIyVWOKQqZDmrosUgRIXwVpXUKx5xW92tgTY3ssDo4lotVJDMgTUmNknWGPmx80M0UQTmsz95cxPsWYWYXHQLnakay5VVlsDMSwaMB0aWNkSO7XD8oyKpIADDr0NcQ9o5c2GKFEljRrk5tzddPpBawAGPKVvG+49tZnZvjzalyp5XqYZrIxLxmQyAxSA9GXl9drm+wtUiZquHT5u8Y1KloYUBZw7WSaclHCzJvi6HJWyte5Y3DZvFl1TaWEIsgmKfCYut0flm2RDR5jPyKi/UWrZ6VA0vW6XWlMlaUMznIAhioEQwxXmxqBnnex3ONwVG24acHFcjdrDI9Lm25t4b12UqQpSlApSlAqdwr1mp+vH5ENUancK9Zqfrx+RDQUawuKcVi0y5TOqAmwv1Y+SqN2PsArNrx/t3Oz6+UP0jCJF7EaON2I8ruzA+eI8hbRxeP8+SKb0pkv0rtvmk7daKRgBMVuQAZI5ohc9BlIgA+09SB41sYNeBmvVPc3nZ9CmRLBWkjQ/5EcqF/wBNsPPu71q53AjjxFqzuJUxZe/iYbTXGVRu1vGDpNM0igF7hIwembbAtuCVG7EA3sDXk8/FNRI2b6jUFuu0siL9ASMhQPYBXDjcLJyNzX1C2TLWnt7iDXzNEGBB3BBBHmDtavPOwfaWVphp5nMgcHlM27qygsUZurgqCQTuMTub7ejVxzYbYrzS3tatotG4eUcU7CamFyIFE0X7HfVZFG/dfmEBrC3eyufIVl9nuw0zSq+qCpGhV8A2TuwNwpKHFVBAJsWy3Gw3PplcV3nn55x/HM+P+q/FTfbQBUztH6pf4jSf1UNVKl9o/VL/ABGk/qoaxujVPdV7SS6ZIoICUaUOzSA2ZEXEYr5Mxb0uoCm1iQR5MNTIDkJJQ373Mkz/AN98r+29ez+6L2TbXJG8RAmiywDGyyK2OSE2NjdVIPsI/auPMB2N4he3vSS//NDb/dzMf+tehxbYop92ttOKaRXy9G9y3tLJqo5Ip2LyQ4HM+k6PnjlYWyBjYX8Ra++53iRwoJNgALknYAeZPgK1T3Peyp0ETGQqZpSDJjuqhb4xqSASBkxufFj4Vd7QaNp9LPEjYtJDLGrfus6Mob7Cb1iyde89fThbW/Dz3i/urNmV0sSNGDYSSFjzOu6otrKdiCWuR4Cs/sn7pQ1EywamNYmchY5Fa8bOR6DBt0JOy7kEkDra/k8kbKzI6lXRirqeqMOqn/8Ab9ehrP7OaF9Rq4IoxduYjm37CI4ZpD5AAbHxbEdSK3342KMe4/20WxUiu36Mr5ZQa5Wua81lfCRgdAB9AtX3SlAqdxP1ul+tb8iaqNTuJ+t0v1rfkTUGTr9SsUbO/oqpZtiTYDoFG5PsG5qd/bUQKqUkU3FwY2HKLSNErMLbAuGAYXBF2vjvVLXadJI3ST0GUhtyuxHUMCCp9oNxUwcHgYqc2YgBiTK5LgSGRS/e7yhySB0FyOm1B86btFA5UAOuQVlLIVUqwlYNfoBeJ+vjb94EzuGcb0URflmTIqpIYyO9hY8sB2LArzenmSN7G1KTgmmeMIbMjRpEBme8sTF1AN9yDc3r402i00w5iOSs3wgAkYI1ypLql7fsAnbrl0ubwOqbthDFlzwYcXcd8rcrGsbPIbHoOaosLnyv4Zun44sk6wqjWKzHMghSYXjjYLtv3nIvt6O1wb1i6zQ6XmAtIVeWR0XGV1LM0YZ4wVO11gBI23XaxNZei4XCsnPQk7SW+EYxqJHDyYrfEXZAfZv06VIxtJ2nRgckkQiSRG2yCKs7wLI5X0VZkP0WbwUmrwqGOCaa4YMe+5ewlbGQtKZsSA3eXmFmC9O8w6Eiqg1aczlZDPFmt12UoDfy9Yux86DIpSlApSlAqdwr1mp+vH5ENUancK9Zqfrx+RDQUa17tP2Uj1pVyzRyKMQ62N1vfFlOzC/ToRc2O5vsNKtW1qz2rOpRMb8S870vuaNf4bVZLcXEcPLYjxGTSPa+3hfr9I3zQ6RIUWONQqIoVVHQACwFd96A1fLnyZZ3edorWK+oR+1nBjrNO0anF7h4yema7gNse6d1Nt7E2ryfUcJ1MbYPptRle3dikkXra+castvt/lXuNcWrtxubk4+4r6lW+Kt/bzzsH2YlWYaidOWEB5StbMs11Lsv7ACkgC9zkbgW39EpWJxTiCaeJ5ZTiiC5O5PsAA3ZibAAbkkAVxy5bZr97e5WrWKxqGUx2qZ/ajf8NqPwv/ZWlTe6RKScNMipfYPIS5H+YKMVPsBYe2th7Kdrk1pMbJyplGWGQYOtwM42sCwFwCCoIJHgQTbJxc1K9rV1CveLTqJVP7Tf/htR+F/7Kn8d4gzRqDBMvw+mNzyrbamI47P1NrD2kdK2O1S+0Y+CX+I0n9VDWfynrP5dWq1jSKVOn1Qv4qY1YeNwRJ7Kmnjk2mKiaOR0JsrERLNfywViJT/ygH2VtRFeM8W7dss7+8lQLcjnSBpZpfapc2jTrZd7ix26C1MN8k6qr8OS8/bPl7LG9wCL/bsf5V9mvI+z3umzLKq6wRtESAXRSrx3/bIBIddxcAKQLne1j62DVsmO2OdWd7Vms6lL4n2c0upYNPp4pGAsGZFLAb93Lrbc7XtXfwvg8GmBEEUcQJBbBVXIgWu1vSNvE1nUqm1XBNQOM9s9FpHwmnAcWuqLJIy3ue8sasV6eNZ/aLUvFpdRJELyJDK6DbdljYqN/aBX5zve5JuSSxJ6sSblifEkm5NaOPg+WZ3Pp1x4+79D8E7SabWX97yq5ABK2ZXUHoSjgMB4Xt1uKrV+cOBal4tVp5IyQ4mjUW8Q7qhT6GDFft8wDX6OFVz4fitraMlOk6c1O4n63S/Wt+RNVGp3E/W6X61vyJq4ub743offGnmhuBzI3juRcDJSu48RvUPVdlC0kzq0Y5mRW6sccoliwKFsGWy+KnbEW7t6t8d5nvebkkiXlPyytiwfE4kZbXvbrtUDUjWrJMFaZlAYRgCPdOUuLCRgQH5lzurH0hiVsRA7dB2ZeJgxaF7uWIeMtheVZbx97Z7gi/S4Rrd3E48XZOQcnvxWiEaiyWJCCReo33EhO5IG4A3yrs4c2ryXm++AuZCYiLcGQetLi+AjOx2Nsts7CsPQR6yNdOirPZEjWTIqQdpA+2N/Sx3yJ2Fha5IZr9k7CMJylVBGMcDiQunngOykW2mB/wBFrjqMrScBdNNNDmhMjZLdAyoMUXAlheT0CcnuRkBviKlz6LV/AXbUOUaNy1osg7aXUo117qkcwxbHYFvAdKWhk1PvSbJZTIGIiN1DuuKd8BkJSxLizBj3Ta4IoMbT9kiFbJo2Y8zE4HuF5hMbXJtuB0tcgGw6DO4TwFoZxITFYJOgxQq782ZZcna+5GJB8ySdr2EuJdeY3N5Qyh8AeX3gZjY7jvMIj3b2ubZC/TYeA83lDmli2T2LKFbHI43AJ8Lbmxta4vUilSlKBSlKBU7hXrNT9ePyIao1O4V6zU/Xj8iGgo1K7UcTOl00kwAJUKFB6FmYIt7eGTC9VawuMcPXUwvE98XFiR1HiGHtBAI+ipjW/I8N1yc9stR8O/70oVj4XsCLINhsoA9lbJ2I4zJBqY4smaGVsChJIRj6Lpe+O4AKiwORPUVj6vshrY2xEPNA/bjaMK3txkcMp9m9vM9a2Dsf2OlSZZ9SAgjuY4wwZixFs3KnEAAmy3NyQTa1j7/Jz8SePMV1+35iWOlckX8vQxSgpXz7YVq/ujaV5NG3LBbB0kZRuSqnvG3jiDnbcnHYXtW0VwRVqWmtotH6ImNxp4EjAgEEEHcEbgjzB8a2L3P9M8mtRkvjEGaUi1hkjKsZ36ktl4+h9FegT9kdG7Fzp0DEljjkgYk3JYIQGJO5J61T4fw+OBMIY0jQEnFFCi5NybDxJPWvU5P1T5cU0iut+3CmDrbe2QKmdo/VL/EaT+qhqpUvtH6pf4jSf1UNeS0KMqXBHmCK/N3FuFvopTp5hiy7KTcLKoGzxk2yFrdOh2NiK/SldOo0ySCzqrDyYAj+RrthzTincL0vNJfnHhPCn1sgghGTNsxFysSnq7keiAL2v1NgNzX6RiTEAeQA/lXzBp1QWRQo8lAA/kK7aZs05Z3JkyTeSlKVxUcML15zxr3K0kctpp+QGJJRo+ai3uSEs6lRc9LkDoLDYej0q1b2pO6ymLTHppPZT3PItHKJpJDNKvod0IiHEgsEuSW3O5JsOgvvW7UpS1ptO5JmZ8yVO4n63S/Wt+RNVGp3E/W6X61vyJqqhx2l1bQ6TUSoQGjhkdSbAAqhIuTsBtUPW9rHjZk5Ks6cxmxkGBWNIHIV2AAa2oUd6wGJud62fXTIkbtJ6CqS2xOwG+wuT9A61K/tHSdxClhkGVTC4ETGQxqzAr8FdwwDG19yNt6DAi7SSZsDGCiyIjMX7/wutn0i4qEAsvKU7nobbkXOZ2e462pazKigwQ6hcZM2CymQBXXEYkcvwJBN/KvvS8b0shAW4zxIyikQNfmyK12UC14pDfz9rC+BwriGigzaN5CWRSWZZmYqtmC3YXZxzt+rkk3uVNoG1VzUD+9cC5mUvGFZ17yODiiozSkW7qDmLcnYVlw8cjecQoGJKyktiwW8TojBWIs/ee2x2tUipalQ9J2nhf0hIp5kkdikhxwnaAOxC2RWZdibeP7ptcoFKUoFKUoFTuFes1P14/IhqjUqPSzxvKUMRWSQOMg9x8HGltuvoX+2gq0qf8Z+Y/Ep8Z+Y/EoKFKn/ABn5j8Snxn5j8SgoUqf8Z+Y/Ep8Z+Y/EoKFKn/GfmPxKfGfmPxKChSp/xn5j8Snxn5j8SgoVL7R+qX+I0n9VDXZ8Z+Y/ErD4to9VNGFDQKRLDJe0h9VNHKV+0Jb7aC5Sp498/MfiU+M/MfiUFClT/jPzH4lPjPzH4lBQpU/4z8x+JT4z8x+JQUKVP+M/MfiU+M/MfiUFClT/AIz8x+JT4z8x+JQUKncT9bpfrW/Imrn4z8x+JXx71meSJpDEFjZmsudyTG6W36enf7KDM12lWWNo3viylTYkGx8QRuD7anNwOMlWaSVj3cyWHwuEhkQPYdFdiQFxG5HTavvtXpml0WpjRcmeCVFWxORZCALC1+tRG7JM5c/AxZR6hUWMMV07yrp0V49l3+BdiRibyEDxYhT1nAtMICshYRrCiE5EWSIlwbje/W58q7G7Pwlna7AOcioIC5EqxYbX3xGxNhvYC9QdX2SkeOQBNKBIJlWKz8nTcyOFBJFZRdgYmbZUuZG3FiWy9T2emckXiwBmZb5XkMs0cpjcWsqdxkNsrhr2FrGBmargenkla7tzN3IDLdUlxUgXHdVjAO8O8CpsRWbpeCpHLzVaS45oVS3cTmurvYWvuyg7k23AsNqg6vssz5ER6cFoo0xW6hDHLK4VSY2DLaUekhF0HcFxjsnCoXjjRJCpKIi5LsGIUAnG1kFxsAT9nSkDD/u3FkSGkAZ2d1DAB7ytNg218RI7sN795hcg2qwBXNKkKUpQKUpQKUpQKUpQKUpQKUpQKUoaCc3GoQ7IXCsrpGcri7yegFv6VzcbeIYdQa7pOJwrllLGMMc7uowy9HK57t/C/WsFezkasGRpFbIMzAqTIeaJe8GUjc5DYCwdrWNiPg9mo+Y8iySqzMXW3LPLYtkxTJD6R6hr+y1Bnz8UiRci6kWJ2INwFyJAHXby8xXWnG4GXISxnfG2S5ZWywte+VjfHrapmj7JIqIryyHGMJYYBFJiWNivdy3xy3JsfZtWTF2bjW5LyMSnLBPL7qb2QYoOhZjc3PeNydrBQk4nCtspYxfpd0F9r7XO+xB+isiKUOoZSGUgEEEEEHcEEdRUXT9l4lKnORscccjH3VV4HVBZB3R72jG+5F7kneq+j0wiRUW9lFhfr/0oO6lKUClKUClKUClKUClKUClKUClKUClKUClKUClKUClKUClKUClKUClKUClKUClKUClKUClKUClKUClKUClKUClKUClKUClKUClKUClKUClKUClKUClKUH//2Q=="/>
          <p:cNvSpPr>
            <a:spLocks noChangeAspect="1" noChangeArrowheads="1"/>
          </p:cNvSpPr>
          <p:nvPr/>
        </p:nvSpPr>
        <p:spPr bwMode="auto">
          <a:xfrm>
            <a:off x="307975" y="794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data:image/jpeg;base64,/9j/4AAQSkZJRgABAQAAAQABAAD/2wCEAAkGBxQREhUUEhQUFhUXFhcVFRgYGBQYFhQYGhcXGBwUGBcYHiggGBomHRUYITEhJiksLi4vHB8zODMsOCg5Li4BCgoKDg0OGxAQGiwkICQ0LDQsLzU0NDIsLCwsNCwsLCw3NywsLCwsLDQsNCwsLCw0LCwsLCwsLCwsLCwsLCwsLP/AABEIAKgBLAMBIgACEQEDEQH/xAAcAAEBAAIDAQEAAAAAAAAAAAAABQQGAQMHAgj/xABHEAACAQMCAwQDDQUGBgMBAAABAgMAERIEIQUTMQYiQVEyM2EHFCMkU2Nxc4GUo7PUQlJ0kbQVFkNigpJUcqGx0dOywfA0/8QAGgEBAAMBAQEAAAAAAAAAAAAAAAECBAMFBv/EACcRAQACAgICAQMEAwAAAAAAAAABAgMRBBIhMRMFIlFBYbHhgZGh/9oADAMBAAIRAxEAPwD3GlKUClKn8c4h73heQAFhZUU3szswVQSoJAyIuQDYXNBQpWpN2xsyMYX5BjWRpLrdLxaiVgUvldfe5Ui1738t6/D+OiZlUQzKSGJzCDDG3XvG98hbHLxvaxoK1KUoFKUoFKUoFKUoFKUoFKUoFKUoFKUoFKUoFKUoFKUoFKUoFKUoFKUoFKUoFKUoFKUoFdckKsQWAJU5Lf8AZNiLjyNmI+012VHWXUySSiOSBFjkCANDI7H4ON7lhMo6v5eFBmHhUJ6xR+kW9FfSOd2+k82Tf/O3ma+9Lw+KL1caJsR3QBsTe230VicjWfL6b7tL+opyNZ8vpvu0v6igqUqVydZ8vpvu0v6iueRrPl9N92l/UUFSlS+RrPl9N92l/UU5Gs+X033aX9RQVKVL5Gs+X033aX9RTkaz5fTfdpf1FBUpUvkaz5fTfdpf1FORrPl9N92l/UUFSlS+RrPl9N92l/UVhcX1Wr06B2l07AywxbaeS4M0yQg//wBG9jICfZeg2GlSjFq/l9N92l/UU5Wr+X033aX9RQVaVL5Gs+X033aX9RXzytX8vpvu0v6igrUqUIdX8vpvu0v6iueRrPl9N92l/UUFSlS+RrPl9N92l/UU5Os+X033aX9RQVKVL5Gs+X033aX9RTkaz5fTfdpf1FBUpUvkaz5fTfdpf1FfCy6iOWJZXhdZGZO5E8bAiN3BuZXv6FrW8etBUllCi7EADqSQAPtNfEOrR/QdW+hgfLyPtH867JEBFiLitQ1fAJTHHywyPHpNSoMcnLImYwmMEoRcXQnfu7C9Bt6OD0N97faOor6rURw/VjUxuDIU5rlgZPgghllN7LIDlg6WBSQd1QBHu1dvGuG6lmkeMy2Mid1ZXGUQiGQRRLGFbm2JOSkgHc3sQ2mvh5QvUgfaPMD/ALkD7RWkanhvES64FwRHiXMvda+lcAsuZUMJyn+GTtlmQcRkT8HmLwvGmoSwx+E1GbIvvrTykOTIcroknixtYX6Cg3KlaXoOD6pjGsp1CplHz/jLZO4h1IlkRkfJYmdoMUBW2N8F8dn4Kki6eETXMoiQSEkElwoyJI2O996DNpSlApSlAqdwr1mp+vH5ENUancK9Zqfrx+RDQfPH4JHReVlksiv3Wxvh3gpNxdSQAR4gmoMsGuEboOYS6ykENHZXcyEqXZs1C3QR4dD1sOm40oNeik1mGoupuH+BPwVymRuFW9gQgGOZ3J3sNh16aLVgSyHMyNEiRK5TFWzlAd1Q4hsTGzkXvYhegFbJauaCZ2fjlji5c1yUJVWzL5p1U5t3mIBxJbclSfG9U64tXNAoTSovbDXvp9JNJHs4ChTa+Jd1TO3+XLL7KmI3OoHfru0GlgbCbUQRv+68iK38ib+NZmk1kcq5Rujr0yRlZbjqLg2vXhCLbz33JJJLE9SxO7E+JO5q12N1bw6yLA7SsI5F3s4I2Yj95TYhvAZDxr1c30q2PFN+25j2z15EWtrT2SpfaT1S/wARpP6qGqYqZ2j9Uv8AEaT+qhryWg7QaJpo1CWyWRZBckAMl2Um3UZBdvEXqFLwTVct41cWdZMu9Zc5DI0hIxJYMXW24xt/PcGNhvWr6n3QuHxvgdRc3tdI5pE629Yileo86RWZ9DJh02rx1ALg5NeE3swXIllviQvdsAbbHw2u2NJwSV49TmQ0kun5K3INt5iEJK26SICbEEgkg1d4XxOLUoJIJFkQki6m9iOqnxBHkd6zKCR2a0DQRshAUZsygYd1TbYhFVBvlsoA6XuSSa9YvEeIxadDJNIkaAgFnYKtz0Fz4nyqVo+2ehlYImpjyYgKGuhYnoFzAufYP/upiJNLrmwrw3j3b7VamQtDK8UH+GqWVivg7uN8j1sCAAbb9T7i4uPYRXgPHuyOo0UhjEUskX+FKiM6svgHwBwYCwOVrnpetHFjHNvvdcXXf3M3gPb7VaaRTNK80H+Ir2Zgu93RzY5C97MSCBbbqPckNxXgHAeyGo1sgQxSxxH1kjoyKEPXDMDNjYgWvY9bV7/GtgBTlRji32f5M3Xf2vqp3E/W6X61vyJqo1O4n63S/Wt+RNWZyfXHtSYtPK69VjZh16gezepnA+NvM+pR8LxHu4Wta7ixIdu8MdwwRr37trE2eIaxII3lkNkRS7HyAF6i/wB7oTGXVJXCq7SBOU/LVLXYsrlG9IWwLHr5G0DH4FxyaRoc+Xy3ZYgAHzv7zXUZlyxB3yXHHyN/CvjiPG5+fhG0WSvKBBZua2ELupc5WwcgWsBbbc7iqc3aCMYgBrs7oNtrpqo9K3j+/KCPZv7KwdJ2jE0fw0Uio6RXdGsqmWJXCZBldWJbEFRttci9B1p2imkAki5XJKpKuSvm8TzGNSCHAUsozBIPUC1dOm7TzSzNFGYd3VVYqSFu0oKsqzZFhy12blnfdRfapw/jkZsojeNQl0UhQQgTIbKxA7oFh7d7GviXtXEoY8qcqoZiwVLWVEkfq4PdRwfbuBc7UEj+9M4WNmWMloopwFEgAEun1UmDd4lsW04N9tj0uL1tfB9VzYg2ccm7DOIERvZiLrcny8zvfc1mLY71zapHNKUoFKUoFTuFes1P14/IhqjU7hXrNT9ePyIaCjUXtP2ij0UYZwWdjjGi2yc2uTvsqjqWPTYbkgG1XnHuradhJBMQeWA8RbwR2KkA+WeNr9Lqo6kCu3Hx1yZa0tOolW8zFZmHUvujz9Tpov8AlEr/APzw3/21u/Zzjkesi5kdwQcXRrZxt1xaxI6EEEGxBBrxit99ynSvbUTG/Lk5aR+RMZlzdd+l5At/8len9Q4WHDji1PE/yz4ctrTqW/1p3aPt0unkMUMfOkX07thGp2OOWLFmsfAWHnfatxNeEa6Bo5ZY3FnWR8ulyWYsH2/eDBv9VZOBx6Z8nW8/265rzSu4b5wv3RVZ1XUQ8oMQM1fmIpJsM7qpVd/SsQPGw3rctZpEmjaOQBkcFWHmDtXhT9LWvchQPFixsFA8SSbAeN69w4HC0enhSQ3dYo1c+bKgBP8AMGr/AFHi48F46T7/AE/CMOSbxO3net9zzVK1oJIZF8DKzxvba2XLjZWPXcY+G1XuyvYo6eUTTsrut+Wqg4R3Fi923Z7Ei9gACRY9a3SuCaz35me9OlreFoxVidxD5dwouTYDr7Kl8elDwIym4M+kIPgQdVCQaxtdq01EhiLqIkPwt2A5jbWhG/ojq30BfOuzj+qjMSgOh+MaU7MvQaqEk/QAKy7IvEz+yP7rWpdNAQmwkkWKTp6tgxKn2MVCn2Ma8Wr9FcUGn1ETxSvGyOpVhmBcHxBBuCOoI3B3rznU+5nHn8Hr0Ed+jxq72v0zWRR029GtvF5FMcTFmrFmpXxKd7kupddfgp7skTmRfA4Wxf6QWx/117VWqdkuz+l4erYSq8j2zkZkBIF7KoGyqLnbr5k1s8MyvupBHsIP/auGbJF7zaHO94tbcPEvdR1zycQkR74QhFiB6d+NHaRdupLFb7+hWpMoIsQCD1B6Gvcu2nYiPXkSB+VMoxDhQwZeuMi3BYC5IsQRc+G1arpfclkLDm6pQn7XLjOZH+VnYhT03Kt9FbMHJx0x6l3x5axXUtr9zHWyTcPjMjFipeMMdyyo7Ktz4kAY3O5KknetrrE4Xw+PTxJFEuKIoVR1sB5k7knqSdybk1l159p3O2efbi1c0pUIKncT9bpfrW/ImqjU7ifrdL9a35E1B3cWaMQyGb1QRjJ19AAk9N+nlvUPiHDdJLBiJgBJnFHKdRI5Zn2wLGS826+gxI7trVZ45oPfGnmhuF5sTx3K5AZKVuVuMhv0uL1r+v7ImZmd5hm/MEgVZUjZJEhQqFjmVr46dPSZgbnbpYM2Xh+hDSSMygo2T3nfGJmljn3UvjHlJGj2sLnzub9kHBtGMcegCKBzpChtHinczxZsLWJF/H210PwGQBgs0ajmGRTyiHszySMryLIGO8psylfG98jWPouyzRpHHzkMaiMMDGSzmOJovSMh7pBU2IJ2O5vtAzJdJoZFRs0xZhGjLOy5sFMYjDI4y7twVvv4gkVmngUBUrh3WV1IyfcOiowve+6qB9la9J2LLLZp77SIw+MYmOVYVZbifmN6gWzdgAbWsBbc6kFW1c1xeuaBSlKBSlKBU7hXrNT9ePyIao1O4V6zU/Xj8iGgo116iBZFKuoZWFmVgCrA9QQdiPZXZSggDsZof+GjI6YnIpby5ZONvsq5HGFFlAAAsANgAPACvulTNpn2OL1K4x2c02rtzogzAWDAsjgXvjmhDWv4XtValImYncCHwnsnpNMweKLvi+LM0kjLfrZpGJH2VbArmsbiWqEMUkh3CIzkeYVSx/7Um0zO5kd0koXckAe0gCuVYEbbg14Nr5W1Ehl1BEkhv13CA/sRg+gg6WHXqbm5OTwLiLaKUSxHFbgyoNklTocl6FgN1bqCB4Eg+nb6VkjF33G/wzxyKzbT1XX8MEbmaOJXv62PFSX/AM6X6Sezo30711cWhheBHjRLNPpbEKAbHVQgg7X8wR9IrYVqX2iHwK/xGk/qoa8qIh1ikRLL/s6L5KP/AGL/AOKf2dD8lH/sX/xWSTXGVNQt1j8Mf+zofko/9i/+K7oYFQWRQo8gAB/0rspU6IiIKUpRLgmvL+2/uhTRzPBpMVCEq8pXJi+4KorDEBT4kG5B2sN/UDXgnbzgUmj1Mzup5MsjypJ+x8IxdkY9FYMx2PUWI8QO/GrS19XdMUVm3ln8K90jWxODKyzpfvqUjR8dvQaMKAR13BvuNr3HsnDtYk8UcsZySRFkQ2IurAMDY7jYjY1+cOHad9S4j0681ybALvb2seiKPEnYV+h+zvDve2lggJyMcSIWAsGIUAsB4Am5tXTl0x1mOq2atYnwo1O4n63S/Wt+RNVGp3E/W6X61vyJqyOLr7VzNHo9S8ZKusErIVIDBghIIJ2Bv57VDk0msYvyzMiiPUGAPIpYSY6cRiQ3bIZ++CA2QA67WFXe0+qaHSaiRCFZIZHVjaylUJBNwRa48jUDXdrpIyVWOKQqZDmrosUgRIXwVpXUKx5xW92tgTY3ssDo4lotVJDMgTUmNknWGPmx80M0UQTmsz95cxPsWYWYXHQLnakay5VVlsDMSwaMB0aWNkSO7XD8oyKpIADDr0NcQ9o5c2GKFEljRrk5tzddPpBawAGPKVvG+49tZnZvjzalyp5XqYZrIxLxmQyAxSA9GXl9drm+wtUiZquHT5u8Y1KloYUBZw7WSaclHCzJvi6HJWyte5Y3DZvFl1TaWEIsgmKfCYut0flm2RDR5jPyKi/UWrZ6VA0vW6XWlMlaUMznIAhioEQwxXmxqBnnex3ONwVG24acHFcjdrDI9Lm25t4b12UqQpSlApSlAqdwr1mp+vH5ENUancK9Zqfrx+RDQUawuKcVi0y5TOqAmwv1Y+SqN2PsArNrx/t3Oz6+UP0jCJF7EaON2I8ruzA+eI8hbRxeP8+SKb0pkv0rtvmk7daKRgBMVuQAZI5ohc9BlIgA+09SB41sYNeBmvVPc3nZ9CmRLBWkjQ/5EcqF/wBNsPPu71q53AjjxFqzuJUxZe/iYbTXGVRu1vGDpNM0igF7hIwembbAtuCVG7EA3sDXk8/FNRI2b6jUFuu0siL9ASMhQPYBXDjcLJyNzX1C2TLWnt7iDXzNEGBB3BBBHmDtavPOwfaWVphp5nMgcHlM27qygsUZurgqCQTuMTub7ejVxzYbYrzS3tatotG4eUcU7CamFyIFE0X7HfVZFG/dfmEBrC3eyufIVl9nuw0zSq+qCpGhV8A2TuwNwpKHFVBAJsWy3Gw3PplcV3nn55x/HM+P+q/FTfbQBUztH6pf4jSf1UNVKl9o/VL/ABGk/qoaxujVPdV7SS6ZIoICUaUOzSA2ZEXEYr5Mxb0uoCm1iQR5MNTIDkJJQ373Mkz/AN98r+29ez+6L2TbXJG8RAmiywDGyyK2OSE2NjdVIPsI/auPMB2N4he3vSS//NDb/dzMf+tehxbYop92ttOKaRXy9G9y3tLJqo5Ip2LyQ4HM+k6PnjlYWyBjYX8Ra++53iRwoJNgALknYAeZPgK1T3Peyp0ETGQqZpSDJjuqhb4xqSASBkxufFj4Vd7QaNp9LPEjYtJDLGrfus6Mob7Cb1iyde89fThbW/Dz3i/urNmV0sSNGDYSSFjzOu6otrKdiCWuR4Cs/sn7pQ1EywamNYmchY5Fa8bOR6DBt0JOy7kEkDra/k8kbKzI6lXRirqeqMOqn/8Ab9ehrP7OaF9Rq4IoxduYjm37CI4ZpD5AAbHxbEdSK3342KMe4/20WxUiu36Mr5ZQa5Wua81lfCRgdAB9AtX3SlAqdxP1ul+tb8iaqNTuJ+t0v1rfkTUGTr9SsUbO/oqpZtiTYDoFG5PsG5qd/bUQKqUkU3FwY2HKLSNErMLbAuGAYXBF2vjvVLXadJI3ST0GUhtyuxHUMCCp9oNxUwcHgYqc2YgBiTK5LgSGRS/e7yhySB0FyOm1B86btFA5UAOuQVlLIVUqwlYNfoBeJ+vjb94EzuGcb0URflmTIqpIYyO9hY8sB2LArzenmSN7G1KTgmmeMIbMjRpEBme8sTF1AN9yDc3r402i00w5iOSs3wgAkYI1ypLql7fsAnbrl0ubwOqbthDFlzwYcXcd8rcrGsbPIbHoOaosLnyv4Zun44sk6wqjWKzHMghSYXjjYLtv3nIvt6O1wb1i6zQ6XmAtIVeWR0XGV1LM0YZ4wVO11gBI23XaxNZei4XCsnPQk7SW+EYxqJHDyYrfEXZAfZv06VIxtJ2nRgckkQiSRG2yCKs7wLI5X0VZkP0WbwUmrwqGOCaa4YMe+5ewlbGQtKZsSA3eXmFmC9O8w6Eiqg1aczlZDPFmt12UoDfy9Yux86DIpSlApSlAqdwr1mp+vH5ENUancK9Zqfrx+RDQUa17tP2Uj1pVyzRyKMQ62N1vfFlOzC/ToRc2O5vsNKtW1qz2rOpRMb8S870vuaNf4bVZLcXEcPLYjxGTSPa+3hfr9I3zQ6RIUWONQqIoVVHQACwFd96A1fLnyZZ3edorWK+oR+1nBjrNO0anF7h4yema7gNse6d1Nt7E2ryfUcJ1MbYPptRle3dikkXra+castvt/lXuNcWrtxubk4+4r6lW+Kt/bzzsH2YlWYaidOWEB5StbMs11Lsv7ACkgC9zkbgW39EpWJxTiCaeJ5ZTiiC5O5PsAA3ZibAAbkkAVxy5bZr97e5WrWKxqGUx2qZ/ajf8NqPwv/ZWlTe6RKScNMipfYPIS5H+YKMVPsBYe2th7Kdrk1pMbJyplGWGQYOtwM42sCwFwCCoIJHgQTbJxc1K9rV1CveLTqJVP7Tf/htR+F/7Kn8d4gzRqDBMvw+mNzyrbamI47P1NrD2kdK2O1S+0Y+CX+I0n9VDWfynrP5dWq1jSKVOn1Qv4qY1YeNwRJ7Kmnjk2mKiaOR0JsrERLNfywViJT/ygH2VtRFeM8W7dss7+8lQLcjnSBpZpfapc2jTrZd7ix26C1MN8k6qr8OS8/bPl7LG9wCL/bsf5V9mvI+z3umzLKq6wRtESAXRSrx3/bIBIddxcAKQLne1j62DVsmO2OdWd7Vms6lL4n2c0upYNPp4pGAsGZFLAb93Lrbc7XtXfwvg8GmBEEUcQJBbBVXIgWu1vSNvE1nUqm1XBNQOM9s9FpHwmnAcWuqLJIy3ue8sasV6eNZ/aLUvFpdRJELyJDK6DbdljYqN/aBX5zve5JuSSxJ6sSblifEkm5NaOPg+WZ3Pp1x4+79D8E7SabWX97yq5ABK2ZXUHoSjgMB4Xt1uKrV+cOBal4tVp5IyQ4mjUW8Q7qhT6GDFft8wDX6OFVz4fitraMlOk6c1O4n63S/Wt+RNVGp3E/W6X61vyJq4ub743offGnmhuBzI3juRcDJSu48RvUPVdlC0kzq0Y5mRW6sccoliwKFsGWy+KnbEW7t6t8d5nvebkkiXlPyytiwfE4kZbXvbrtUDUjWrJMFaZlAYRgCPdOUuLCRgQH5lzurH0hiVsRA7dB2ZeJgxaF7uWIeMtheVZbx97Z7gi/S4Rrd3E48XZOQcnvxWiEaiyWJCCReo33EhO5IG4A3yrs4c2ryXm++AuZCYiLcGQetLi+AjOx2Nsts7CsPQR6yNdOirPZEjWTIqQdpA+2N/Sx3yJ2Fha5IZr9k7CMJylVBGMcDiQunngOykW2mB/wBFrjqMrScBdNNNDmhMjZLdAyoMUXAlheT0CcnuRkBviKlz6LV/AXbUOUaNy1osg7aXUo117qkcwxbHYFvAdKWhk1PvSbJZTIGIiN1DuuKd8BkJSxLizBj3Ta4IoMbT9kiFbJo2Y8zE4HuF5hMbXJtuB0tcgGw6DO4TwFoZxITFYJOgxQq782ZZcna+5GJB8ySdr2EuJdeY3N5Qyh8AeX3gZjY7jvMIj3b2ubZC/TYeA83lDmli2T2LKFbHI43AJ8Lbmxta4vUilSlKBSlKBU7hXrNT9ePyIao1O4V6zU/Xj8iGgo1K7UcTOl00kwAJUKFB6FmYIt7eGTC9VawuMcPXUwvE98XFiR1HiGHtBAI+ipjW/I8N1yc9stR8O/70oVj4XsCLINhsoA9lbJ2I4zJBqY4smaGVsChJIRj6Lpe+O4AKiwORPUVj6vshrY2xEPNA/bjaMK3txkcMp9m9vM9a2Dsf2OlSZZ9SAgjuY4wwZixFs3KnEAAmy3NyQTa1j7/Jz8SePMV1+35iWOlckX8vQxSgpXz7YVq/ujaV5NG3LBbB0kZRuSqnvG3jiDnbcnHYXtW0VwRVqWmtotH6ImNxp4EjAgEEEHcEbgjzB8a2L3P9M8mtRkvjEGaUi1hkjKsZ36ktl4+h9FegT9kdG7Fzp0DEljjkgYk3JYIQGJO5J61T4fw+OBMIY0jQEnFFCi5NybDxJPWvU5P1T5cU0iut+3CmDrbe2QKmdo/VL/EaT+qhqpUvtH6pf4jSf1UNeS0KMqXBHmCK/N3FuFvopTp5hiy7KTcLKoGzxk2yFrdOh2NiK/SldOo0ySCzqrDyYAj+RrthzTincL0vNJfnHhPCn1sgghGTNsxFysSnq7keiAL2v1NgNzX6RiTEAeQA/lXzBp1QWRQo8lAA/kK7aZs05Z3JkyTeSlKVxUcML15zxr3K0kctpp+QGJJRo+ai3uSEs6lRc9LkDoLDYej0q1b2pO6ymLTHppPZT3PItHKJpJDNKvod0IiHEgsEuSW3O5JsOgvvW7UpS1ptO5JmZ8yVO4n63S/Wt+RNVGp3E/W6X61vyJqqhx2l1bQ6TUSoQGjhkdSbAAqhIuTsBtUPW9rHjZk5Ks6cxmxkGBWNIHIV2AAa2oUd6wGJud62fXTIkbtJ6CqS2xOwG+wuT9A61K/tHSdxClhkGVTC4ETGQxqzAr8FdwwDG19yNt6DAi7SSZsDGCiyIjMX7/wutn0i4qEAsvKU7nobbkXOZ2e462pazKigwQ6hcZM2CymQBXXEYkcvwJBN/KvvS8b0shAW4zxIyikQNfmyK12UC14pDfz9rC+BwriGigzaN5CWRSWZZmYqtmC3YXZxzt+rkk3uVNoG1VzUD+9cC5mUvGFZ17yODiiozSkW7qDmLcnYVlw8cjecQoGJKyktiwW8TojBWIs/ee2x2tUipalQ9J2nhf0hIp5kkdikhxwnaAOxC2RWZdibeP7ptcoFKUoFKUoFTuFes1P14/IhqjUqPSzxvKUMRWSQOMg9x8HGltuvoX+2gq0qf8Z+Y/Ep8Z+Y/EoKFKn/ABn5j8Snxn5j8SgoUqf8Z+Y/Ep8Z+Y/EoKFKn/GfmPxKfGfmPxKChSp/xn5j8Snxn5j8SgoVL7R+qX+I0n9VDXZ8Z+Y/ErD4to9VNGFDQKRLDJe0h9VNHKV+0Jb7aC5Sp498/MfiU+M/MfiUFClT/jPzH4lPjPzH4lBQpU/4z8x+JT4z8x+JQUKVP+M/MfiU+M/MfiUFClT/AIz8x+JT4z8x+JQUKncT9bpfrW/Imrn4z8x+JXx71meSJpDEFjZmsudyTG6W36enf7KDM12lWWNo3viylTYkGx8QRuD7anNwOMlWaSVj3cyWHwuEhkQPYdFdiQFxG5HTavvtXpml0WpjRcmeCVFWxORZCALC1+tRG7JM5c/AxZR6hUWMMV07yrp0V49l3+BdiRibyEDxYhT1nAtMICshYRrCiE5EWSIlwbje/W58q7G7Pwlna7AOcioIC5EqxYbX3xGxNhvYC9QdX2SkeOQBNKBIJlWKz8nTcyOFBJFZRdgYmbZUuZG3FiWy9T2emckXiwBmZb5XkMs0cpjcWsqdxkNsrhr2FrGBmargenkla7tzN3IDLdUlxUgXHdVjAO8O8CpsRWbpeCpHLzVaS45oVS3cTmurvYWvuyg7k23AsNqg6vssz5ER6cFoo0xW6hDHLK4VSY2DLaUekhF0HcFxjsnCoXjjRJCpKIi5LsGIUAnG1kFxsAT9nSkDD/u3FkSGkAZ2d1DAB7ytNg218RI7sN795hcg2qwBXNKkKUpQKUpQKUpQKUpQKUpQKUpQKUoaCc3GoQ7IXCsrpGcri7yegFv6VzcbeIYdQa7pOJwrllLGMMc7uowy9HK57t/C/WsFezkasGRpFbIMzAqTIeaJe8GUjc5DYCwdrWNiPg9mo+Y8iySqzMXW3LPLYtkxTJD6R6hr+y1Bnz8UiRci6kWJ2INwFyJAHXby8xXWnG4GXISxnfG2S5ZWywte+VjfHrapmj7JIqIryyHGMJYYBFJiWNivdy3xy3JsfZtWTF2bjW5LyMSnLBPL7qb2QYoOhZjc3PeNydrBQk4nCtspYxfpd0F9r7XO+xB+isiKUOoZSGUgEEEEEHcEEdRUXT9l4lKnORscccjH3VV4HVBZB3R72jG+5F7kneq+j0wiRUW9lFhfr/0oO6lKUClKUClKUClKUClKUClKUClKUClKUClKUClKUClKUClKUClKUClKUClKUClKUClKUClKUClKUClKUClKUClKUClKUClKUClKUClKUClKUClKUClKUH//2Q=="/>
          <p:cNvSpPr>
            <a:spLocks noChangeAspect="1" noChangeArrowheads="1"/>
          </p:cNvSpPr>
          <p:nvPr/>
        </p:nvSpPr>
        <p:spPr bwMode="auto">
          <a:xfrm>
            <a:off x="460375" y="16034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296" name="Picture 8" descr="http://www.stepbystep.com/wp-content/uploads/2013/05/Difference-Between-Static-and-Dynamic-Equilibrium.jpg"/>
          <p:cNvPicPr>
            <a:picLocks noChangeAspect="1" noChangeArrowheads="1"/>
          </p:cNvPicPr>
          <p:nvPr/>
        </p:nvPicPr>
        <p:blipFill rotWithShape="1">
          <a:blip r:embed="rId2">
            <a:extLst>
              <a:ext uri="{28A0092B-C50C-407E-A947-70E740481C1C}">
                <a14:useLocalDpi xmlns:a14="http://schemas.microsoft.com/office/drawing/2010/main" val="0"/>
              </a:ext>
            </a:extLst>
          </a:blip>
          <a:srcRect l="7036" t="14125" r="24349" b="13122"/>
          <a:stretch/>
        </p:blipFill>
        <p:spPr bwMode="auto">
          <a:xfrm>
            <a:off x="6705603" y="1359877"/>
            <a:ext cx="5228492" cy="3118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807</Words>
  <Application>Microsoft Office PowerPoint</Application>
  <PresentationFormat>Custom</PresentationFormat>
  <Paragraphs>244</Paragraphs>
  <Slides>66</Slides>
  <Notes>0</Notes>
  <HiddenSlides>0</HiddenSlides>
  <MMClips>0</MMClips>
  <ScaleCrop>false</ScaleCrop>
  <HeadingPairs>
    <vt:vector size="4" baseType="variant">
      <vt:variant>
        <vt:lpstr>Theme</vt:lpstr>
      </vt:variant>
      <vt:variant>
        <vt:i4>2</vt:i4>
      </vt:variant>
      <vt:variant>
        <vt:lpstr>Slide Titles</vt:lpstr>
      </vt:variant>
      <vt:variant>
        <vt:i4>66</vt:i4>
      </vt:variant>
    </vt:vector>
  </HeadingPairs>
  <TitlesOfParts>
    <vt:vector size="68" baseType="lpstr">
      <vt:lpstr>Office Theme</vt:lpstr>
      <vt:lpstr>Hardcover</vt:lpstr>
      <vt:lpstr>PowerPoint Presentation</vt:lpstr>
      <vt:lpstr>Category 1 questions follow</vt:lpstr>
      <vt:lpstr>Category 1</vt:lpstr>
      <vt:lpstr>Category 1</vt:lpstr>
      <vt:lpstr>Category 1</vt:lpstr>
      <vt:lpstr>Category 1</vt:lpstr>
      <vt:lpstr>Category 1</vt:lpstr>
      <vt:lpstr>Category 1</vt:lpstr>
      <vt:lpstr>Category 1</vt:lpstr>
      <vt:lpstr>Category 1</vt:lpstr>
      <vt:lpstr>Category 1</vt:lpstr>
      <vt:lpstr>Category 1</vt:lpstr>
      <vt:lpstr>Category 2 questions follow</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 questions follow</vt:lpstr>
      <vt:lpstr>Category 3</vt:lpstr>
      <vt:lpstr>Category 3</vt:lpstr>
      <vt:lpstr>Category 3</vt:lpstr>
      <vt:lpstr>Category 3</vt:lpstr>
      <vt:lpstr>Category 3</vt:lpstr>
      <vt:lpstr>Category 3</vt:lpstr>
      <vt:lpstr>Category 3</vt:lpstr>
      <vt:lpstr>Category 3</vt:lpstr>
      <vt:lpstr>Category 3</vt:lpstr>
      <vt:lpstr>Category 3</vt:lpstr>
      <vt:lpstr>Category 4 questions follow</vt:lpstr>
      <vt:lpstr>Category 4</vt:lpstr>
      <vt:lpstr>Category 4</vt:lpstr>
      <vt:lpstr>Category 4</vt:lpstr>
      <vt:lpstr>Category 4</vt:lpstr>
      <vt:lpstr>Category 4</vt:lpstr>
      <vt:lpstr>Category 4</vt:lpstr>
      <vt:lpstr>Category 4</vt:lpstr>
      <vt:lpstr>Category 4</vt:lpstr>
      <vt:lpstr>Category 4</vt:lpstr>
      <vt:lpstr>Category 4</vt:lpstr>
      <vt:lpstr>Category 5 questions follow</vt:lpstr>
      <vt:lpstr>Category 5</vt:lpstr>
      <vt:lpstr>Category 5</vt:lpstr>
      <vt:lpstr>Category 5</vt:lpstr>
      <vt:lpstr>Category 5</vt:lpstr>
      <vt:lpstr>PowerPoint Presentation</vt:lpstr>
      <vt:lpstr>Category 5</vt:lpstr>
      <vt:lpstr>Category 5</vt:lpstr>
      <vt:lpstr>Category 5</vt:lpstr>
      <vt:lpstr>Category 5</vt:lpstr>
      <vt:lpstr>Category 5</vt:lpstr>
      <vt:lpstr>Category 6</vt:lpstr>
      <vt:lpstr>Category 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2015-01-09T22:24:56Z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